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41" r:id="rId2"/>
    <p:sldId id="290" r:id="rId3"/>
    <p:sldId id="291" r:id="rId4"/>
    <p:sldId id="292" r:id="rId5"/>
    <p:sldId id="293" r:id="rId6"/>
    <p:sldId id="294" r:id="rId7"/>
    <p:sldId id="295" r:id="rId8"/>
    <p:sldId id="296" r:id="rId9"/>
    <p:sldId id="297" r:id="rId10"/>
    <p:sldId id="298" r:id="rId11"/>
    <p:sldId id="299" r:id="rId12"/>
    <p:sldId id="300" r:id="rId13"/>
    <p:sldId id="301" r:id="rId14"/>
    <p:sldId id="303" r:id="rId15"/>
    <p:sldId id="304" r:id="rId16"/>
    <p:sldId id="305" r:id="rId17"/>
    <p:sldId id="258" r:id="rId18"/>
    <p:sldId id="259" r:id="rId19"/>
    <p:sldId id="276" r:id="rId20"/>
    <p:sldId id="260" r:id="rId21"/>
    <p:sldId id="261" r:id="rId22"/>
    <p:sldId id="316" r:id="rId23"/>
    <p:sldId id="262" r:id="rId24"/>
    <p:sldId id="263" r:id="rId25"/>
    <p:sldId id="264" r:id="rId26"/>
    <p:sldId id="335" r:id="rId27"/>
    <p:sldId id="266" r:id="rId28"/>
    <p:sldId id="277" r:id="rId29"/>
    <p:sldId id="267" r:id="rId30"/>
    <p:sldId id="268" r:id="rId31"/>
    <p:sldId id="278" r:id="rId32"/>
    <p:sldId id="279" r:id="rId33"/>
    <p:sldId id="320" r:id="rId34"/>
    <p:sldId id="269" r:id="rId35"/>
    <p:sldId id="270" r:id="rId36"/>
    <p:sldId id="271" r:id="rId37"/>
    <p:sldId id="272" r:id="rId38"/>
    <p:sldId id="273" r:id="rId39"/>
    <p:sldId id="275" r:id="rId40"/>
    <p:sldId id="282" r:id="rId41"/>
    <p:sldId id="281" r:id="rId42"/>
    <p:sldId id="280" r:id="rId43"/>
    <p:sldId id="328" r:id="rId44"/>
    <p:sldId id="329" r:id="rId45"/>
    <p:sldId id="339" r:id="rId46"/>
    <p:sldId id="307" r:id="rId47"/>
    <p:sldId id="337" r:id="rId48"/>
    <p:sldId id="336" r:id="rId49"/>
    <p:sldId id="340" r:id="rId50"/>
    <p:sldId id="283" r:id="rId51"/>
    <p:sldId id="285" r:id="rId52"/>
    <p:sldId id="286" r:id="rId53"/>
    <p:sldId id="321" r:id="rId54"/>
    <p:sldId id="34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CCECFF"/>
    <a:srgbClr val="CCFF99"/>
    <a:srgbClr val="8000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49" autoAdjust="0"/>
    <p:restoredTop sz="78995" autoAdjust="0"/>
  </p:normalViewPr>
  <p:slideViewPr>
    <p:cSldViewPr snapToGrid="0">
      <p:cViewPr>
        <p:scale>
          <a:sx n="100" d="100"/>
          <a:sy n="100" d="100"/>
        </p:scale>
        <p:origin x="-186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2EAC2-7C7D-459D-9B5B-3CED158661AC}" type="datetimeFigureOut">
              <a:rPr lang="en-US" smtClean="0"/>
              <a:pPr/>
              <a:t>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92C86-8289-4135-9953-C2F63F84E4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a:t>
            </a:r>
            <a:endParaRPr lang="en-US" baseline="0" dirty="0" smtClean="0"/>
          </a:p>
          <a:p>
            <a:pPr marL="228600" indent="-228600">
              <a:buAutoNum type="arabicPeriod"/>
            </a:pPr>
            <a:r>
              <a:rPr lang="en-US" baseline="0" dirty="0" smtClean="0"/>
              <a:t>The relationship between the plasticity-damage model (DMG), and the model calibration tool (</a:t>
            </a:r>
            <a:r>
              <a:rPr lang="en-US" baseline="0" dirty="0" err="1" smtClean="0"/>
              <a:t>DMGfit</a:t>
            </a:r>
            <a:r>
              <a:rPr lang="en-US" baseline="0" dirty="0" smtClean="0"/>
              <a:t>)</a:t>
            </a:r>
          </a:p>
          <a:p>
            <a:pPr marL="228600" indent="-228600">
              <a:buAutoNum type="arabicPeriod"/>
            </a:pPr>
            <a:r>
              <a:rPr lang="en-US" baseline="0" dirty="0" smtClean="0"/>
              <a:t>Implementations of </a:t>
            </a:r>
            <a:r>
              <a:rPr lang="en-US" baseline="0" dirty="0" err="1" smtClean="0"/>
              <a:t>DMGfit</a:t>
            </a:r>
            <a:r>
              <a:rPr lang="en-US" baseline="0" dirty="0" smtClean="0"/>
              <a:t>: for users on stand-alone PCs, or for Web-based users</a:t>
            </a:r>
          </a:p>
          <a:p>
            <a:pPr marL="228600" indent="-228600">
              <a:buAutoNum type="arabicPeriod"/>
            </a:pPr>
            <a:r>
              <a:rPr lang="en-US" baseline="0" dirty="0" smtClean="0"/>
              <a:t>The overall model calibration strategy</a:t>
            </a:r>
          </a:p>
          <a:p>
            <a:pPr marL="228600" indent="-228600">
              <a:buAutoNum type="arabicPeriod"/>
            </a:pPr>
            <a:r>
              <a:rPr lang="en-US" baseline="0" dirty="0" smtClean="0"/>
              <a:t>The calibration process specific to the DMG</a:t>
            </a:r>
          </a:p>
          <a:p>
            <a:pPr marL="228600" indent="-228600">
              <a:buAutoNum type="arabicPeriod"/>
            </a:pPr>
            <a:r>
              <a:rPr lang="en-US" baseline="0" dirty="0" smtClean="0"/>
              <a:t>The mapping of the </a:t>
            </a:r>
            <a:r>
              <a:rPr lang="en-US" baseline="0" dirty="0" smtClean="0"/>
              <a:t>calibration </a:t>
            </a:r>
            <a:r>
              <a:rPr lang="en-US" baseline="0" dirty="0" smtClean="0"/>
              <a:t>process to the </a:t>
            </a:r>
            <a:r>
              <a:rPr lang="en-US" baseline="0" dirty="0" err="1" smtClean="0"/>
              <a:t>DMGfit</a:t>
            </a:r>
            <a:r>
              <a:rPr lang="en-US" baseline="0" dirty="0" smtClean="0"/>
              <a:t> GUI</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Labor saving features in the GUI, requested by MSU researchers</a:t>
            </a:r>
            <a:endParaRPr lang="en-US" dirty="0" smtClean="0"/>
          </a:p>
          <a:p>
            <a:pPr marL="228600" indent="-228600">
              <a:buAutoNum type="arabicPeriod"/>
            </a:pPr>
            <a:r>
              <a:rPr lang="en-US" baseline="0" dirty="0" err="1" smtClean="0"/>
              <a:t>DMGfit</a:t>
            </a:r>
            <a:r>
              <a:rPr lang="en-US" baseline="0" dirty="0" smtClean="0"/>
              <a:t> demo</a:t>
            </a:r>
          </a:p>
        </p:txBody>
      </p:sp>
      <p:sp>
        <p:nvSpPr>
          <p:cNvPr id="4" name="Slide Number Placeholder 3"/>
          <p:cNvSpPr>
            <a:spLocks noGrp="1"/>
          </p:cNvSpPr>
          <p:nvPr>
            <p:ph type="sldNum" sz="quarter" idx="10"/>
          </p:nvPr>
        </p:nvSpPr>
        <p:spPr/>
        <p:txBody>
          <a:bodyPr/>
          <a:lstStyle/>
          <a:p>
            <a:fld id="{B2592C86-8289-4135-9953-C2F63F84E4B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DMG UMAT – model code, for ABAQUS FEA</a:t>
            </a:r>
          </a:p>
          <a:p>
            <a:r>
              <a:rPr lang="en-US" dirty="0" smtClean="0"/>
              <a:t>Material Point Simulator – numerical integration routine,  mimics ABAQUS for single element</a:t>
            </a:r>
          </a:p>
          <a:p>
            <a:r>
              <a:rPr lang="en-US" dirty="0" smtClean="0"/>
              <a:t>Model</a:t>
            </a:r>
            <a:r>
              <a:rPr lang="en-US" baseline="0" dirty="0" smtClean="0"/>
              <a:t> calibration wrapper – implements the logic for model calibration</a:t>
            </a:r>
          </a:p>
          <a:p>
            <a:r>
              <a:rPr lang="en-US" baseline="0" dirty="0" smtClean="0"/>
              <a:t>Stand-alone </a:t>
            </a:r>
            <a:r>
              <a:rPr lang="en-US" baseline="0" dirty="0" err="1" smtClean="0"/>
              <a:t>DMGfit</a:t>
            </a:r>
            <a:r>
              <a:rPr lang="en-US" baseline="0" dirty="0" smtClean="0"/>
              <a:t> – for users on Windows/Linux desktops/laptops that may not have a network connection</a:t>
            </a:r>
          </a:p>
          <a:p>
            <a:r>
              <a:rPr lang="en-US" baseline="0" dirty="0" err="1" smtClean="0"/>
              <a:t>DMGfit</a:t>
            </a:r>
            <a:r>
              <a:rPr lang="en-US" baseline="0" dirty="0" smtClean="0"/>
              <a:t> web service – for users on the WWW</a:t>
            </a:r>
          </a:p>
          <a:p>
            <a:r>
              <a:rPr lang="en-US" baseline="0" dirty="0" smtClean="0"/>
              <a:t>Material Properties Repository – a component of the CAVS-CMD </a:t>
            </a:r>
            <a:r>
              <a:rPr lang="en-US" baseline="0" dirty="0" err="1" smtClean="0"/>
              <a:t>CyberInfrastructure</a:t>
            </a:r>
            <a:r>
              <a:rPr lang="en-US" baseline="0" dirty="0" smtClean="0"/>
              <a:t> which stores experimental data, models, and model calibration tools</a:t>
            </a:r>
            <a:endParaRPr lang="en-US" dirty="0"/>
          </a:p>
        </p:txBody>
      </p:sp>
      <p:sp>
        <p:nvSpPr>
          <p:cNvPr id="4" name="Slide Number Placeholder 3"/>
          <p:cNvSpPr>
            <a:spLocks noGrp="1"/>
          </p:cNvSpPr>
          <p:nvPr>
            <p:ph type="sldNum" sz="quarter" idx="10"/>
          </p:nvPr>
        </p:nvSpPr>
        <p:spPr/>
        <p:txBody>
          <a:bodyPr/>
          <a:lstStyle/>
          <a:p>
            <a:pPr>
              <a:defRPr/>
            </a:pPr>
            <a:fld id="{657E17A2-D8E2-470D-AA7A-BE4A02BEDD2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to click “Apply changes” after modifying one or more edit boxes or check boxes.</a:t>
            </a:r>
            <a:endParaRPr lang="en-US" dirty="0"/>
          </a:p>
        </p:txBody>
      </p:sp>
      <p:sp>
        <p:nvSpPr>
          <p:cNvPr id="4" name="Slide Number Placeholder 3"/>
          <p:cNvSpPr>
            <a:spLocks noGrp="1"/>
          </p:cNvSpPr>
          <p:nvPr>
            <p:ph type="sldNum" sz="quarter" idx="10"/>
          </p:nvPr>
        </p:nvSpPr>
        <p:spPr/>
        <p:txBody>
          <a:bodyPr/>
          <a:lstStyle/>
          <a:p>
            <a:fld id="{B2592C86-8289-4135-9953-C2F63F84E4B1}"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right-click on “Remove” gives the option to discard ALL </a:t>
            </a:r>
            <a:r>
              <a:rPr lang="en-US" baseline="0" dirty="0" smtClean="0"/>
              <a:t>parameter sets (i.e., start over).</a:t>
            </a:r>
            <a:endParaRPr lang="en-US" dirty="0"/>
          </a:p>
        </p:txBody>
      </p:sp>
      <p:sp>
        <p:nvSpPr>
          <p:cNvPr id="4" name="Slide Number Placeholder 3"/>
          <p:cNvSpPr>
            <a:spLocks noGrp="1"/>
          </p:cNvSpPr>
          <p:nvPr>
            <p:ph type="sldNum" sz="quarter" idx="10"/>
          </p:nvPr>
        </p:nvSpPr>
        <p:spPr/>
        <p:txBody>
          <a:bodyPr/>
          <a:lstStyle/>
          <a:p>
            <a:fld id="{B2592C86-8289-4135-9953-C2F63F84E4B1}"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2"/>
          <p:cNvSpPr>
            <a:spLocks noChangeArrowheads="1"/>
          </p:cNvSpPr>
          <p:nvPr userDrawn="1"/>
        </p:nvSpPr>
        <p:spPr bwMode="auto">
          <a:xfrm>
            <a:off x="381000" y="100013"/>
            <a:ext cx="8229600" cy="587375"/>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A50021"/>
            </a:solidFill>
            <a:prstDash val="solid"/>
            <a:miter lim="800000"/>
            <a:headEnd/>
            <a:tailEnd/>
          </a:ln>
        </p:spPr>
        <p:txBody>
          <a:bodyPr/>
          <a:lstStyle/>
          <a:p>
            <a:pPr fontAlgn="base">
              <a:spcBef>
                <a:spcPct val="0"/>
              </a:spcBef>
              <a:spcAft>
                <a:spcPct val="0"/>
              </a:spcAft>
              <a:defRPr/>
            </a:pPr>
            <a:endParaRPr lang="en-US">
              <a:solidFill>
                <a:srgbClr val="000000"/>
              </a:solidFill>
            </a:endParaRPr>
          </a:p>
        </p:txBody>
      </p:sp>
      <p:sp>
        <p:nvSpPr>
          <p:cNvPr id="1027" name="Rectangle 3"/>
          <p:cNvSpPr>
            <a:spLocks noGrp="1" noChangeArrowheads="1"/>
          </p:cNvSpPr>
          <p:nvPr>
            <p:ph type="title"/>
          </p:nvPr>
        </p:nvSpPr>
        <p:spPr bwMode="auto">
          <a:xfrm>
            <a:off x="431800" y="173038"/>
            <a:ext cx="8229600" cy="665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890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0" descr="CAVS"/>
          <p:cNvPicPr>
            <a:picLocks noChangeAspect="1" noChangeArrowheads="1"/>
          </p:cNvPicPr>
          <p:nvPr userDrawn="1"/>
        </p:nvPicPr>
        <p:blipFill>
          <a:blip r:embed="rId5" cstate="print">
            <a:clrChange>
              <a:clrFrom>
                <a:srgbClr val="FFFFFF"/>
              </a:clrFrom>
              <a:clrTo>
                <a:srgbClr val="FFFFFF">
                  <a:alpha val="0"/>
                </a:srgbClr>
              </a:clrTo>
            </a:clrChange>
          </a:blip>
          <a:srcRect l="75777" r="1234" b="92949"/>
          <a:stretch>
            <a:fillRect/>
          </a:stretch>
        </p:blipFill>
        <p:spPr bwMode="auto">
          <a:xfrm>
            <a:off x="8258175" y="6559550"/>
            <a:ext cx="733425" cy="298450"/>
          </a:xfrm>
          <a:prstGeom prst="rect">
            <a:avLst/>
          </a:prstGeom>
          <a:noFill/>
          <a:ln w="9525">
            <a:noFill/>
            <a:miter lim="800000"/>
            <a:headEnd/>
            <a:tailEnd/>
          </a:ln>
        </p:spPr>
      </p:pic>
      <p:pic>
        <p:nvPicPr>
          <p:cNvPr id="1030" name="Picture 11" descr="BAG_color_Logo"/>
          <p:cNvPicPr>
            <a:picLocks noChangeAspect="1" noChangeArrowheads="1"/>
          </p:cNvPicPr>
          <p:nvPr userDrawn="1"/>
        </p:nvPicPr>
        <p:blipFill>
          <a:blip r:embed="rId6" cstate="print"/>
          <a:srcRect/>
          <a:stretch>
            <a:fillRect/>
          </a:stretch>
        </p:blipFill>
        <p:spPr bwMode="auto">
          <a:xfrm>
            <a:off x="4038600" y="6545263"/>
            <a:ext cx="1066800" cy="312737"/>
          </a:xfrm>
          <a:prstGeom prst="rect">
            <a:avLst/>
          </a:prstGeom>
          <a:noFill/>
          <a:ln w="9525">
            <a:noFill/>
            <a:miter lim="800000"/>
            <a:headEnd/>
            <a:tailEnd/>
          </a:ln>
        </p:spPr>
      </p:pic>
      <p:pic>
        <p:nvPicPr>
          <p:cNvPr id="1031" name="Picture 9" descr="H:\Desktop\2008_MSU_logo_web_horiz_mont-24.png"/>
          <p:cNvPicPr>
            <a:picLocks noChangeAspect="1" noChangeArrowheads="1"/>
          </p:cNvPicPr>
          <p:nvPr userDrawn="1"/>
        </p:nvPicPr>
        <p:blipFill>
          <a:blip r:embed="rId7" cstate="print"/>
          <a:srcRect/>
          <a:stretch>
            <a:fillRect/>
          </a:stretch>
        </p:blipFill>
        <p:spPr bwMode="auto">
          <a:xfrm>
            <a:off x="0" y="6519863"/>
            <a:ext cx="1371600"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0" fontAlgn="base" hangingPunct="0">
        <a:spcBef>
          <a:spcPct val="0"/>
        </a:spcBef>
        <a:spcAft>
          <a:spcPct val="0"/>
        </a:spcAft>
        <a:defRPr sz="2800" b="1">
          <a:solidFill>
            <a:srgbClr val="800000"/>
          </a:solidFill>
          <a:latin typeface="+mj-lt"/>
          <a:ea typeface="+mj-ea"/>
          <a:cs typeface="+mj-cs"/>
        </a:defRPr>
      </a:lvl1pPr>
      <a:lvl2pPr algn="ctr" rtl="0" eaLnBrk="0" fontAlgn="base" hangingPunct="0">
        <a:spcBef>
          <a:spcPct val="0"/>
        </a:spcBef>
        <a:spcAft>
          <a:spcPct val="0"/>
        </a:spcAft>
        <a:defRPr sz="2800" b="1">
          <a:solidFill>
            <a:srgbClr val="800000"/>
          </a:solidFill>
          <a:latin typeface="Tahoma" charset="0"/>
        </a:defRPr>
      </a:lvl2pPr>
      <a:lvl3pPr algn="ctr" rtl="0" eaLnBrk="0" fontAlgn="base" hangingPunct="0">
        <a:spcBef>
          <a:spcPct val="0"/>
        </a:spcBef>
        <a:spcAft>
          <a:spcPct val="0"/>
        </a:spcAft>
        <a:defRPr sz="2800" b="1">
          <a:solidFill>
            <a:srgbClr val="800000"/>
          </a:solidFill>
          <a:latin typeface="Tahoma" charset="0"/>
        </a:defRPr>
      </a:lvl3pPr>
      <a:lvl4pPr algn="ctr" rtl="0" eaLnBrk="0" fontAlgn="base" hangingPunct="0">
        <a:spcBef>
          <a:spcPct val="0"/>
        </a:spcBef>
        <a:spcAft>
          <a:spcPct val="0"/>
        </a:spcAft>
        <a:defRPr sz="2800" b="1">
          <a:solidFill>
            <a:srgbClr val="800000"/>
          </a:solidFill>
          <a:latin typeface="Tahoma" charset="0"/>
        </a:defRPr>
      </a:lvl4pPr>
      <a:lvl5pPr algn="ctr" rtl="0" eaLnBrk="0" fontAlgn="base" hangingPunct="0">
        <a:spcBef>
          <a:spcPct val="0"/>
        </a:spcBef>
        <a:spcAft>
          <a:spcPct val="0"/>
        </a:spcAft>
        <a:defRPr sz="2800" b="1">
          <a:solidFill>
            <a:srgbClr val="800000"/>
          </a:solidFill>
          <a:latin typeface="Tahoma" charset="0"/>
        </a:defRPr>
      </a:lvl5pPr>
      <a:lvl6pPr marL="457200" algn="ctr" rtl="0" fontAlgn="base">
        <a:spcBef>
          <a:spcPct val="0"/>
        </a:spcBef>
        <a:spcAft>
          <a:spcPct val="0"/>
        </a:spcAft>
        <a:defRPr sz="2800" b="1">
          <a:solidFill>
            <a:srgbClr val="800000"/>
          </a:solidFill>
          <a:latin typeface="Tahoma" charset="0"/>
        </a:defRPr>
      </a:lvl6pPr>
      <a:lvl7pPr marL="914400" algn="ctr" rtl="0" fontAlgn="base">
        <a:spcBef>
          <a:spcPct val="0"/>
        </a:spcBef>
        <a:spcAft>
          <a:spcPct val="0"/>
        </a:spcAft>
        <a:defRPr sz="2800" b="1">
          <a:solidFill>
            <a:srgbClr val="800000"/>
          </a:solidFill>
          <a:latin typeface="Tahoma" charset="0"/>
        </a:defRPr>
      </a:lvl7pPr>
      <a:lvl8pPr marL="1371600" algn="ctr" rtl="0" fontAlgn="base">
        <a:spcBef>
          <a:spcPct val="0"/>
        </a:spcBef>
        <a:spcAft>
          <a:spcPct val="0"/>
        </a:spcAft>
        <a:defRPr sz="2800" b="1">
          <a:solidFill>
            <a:srgbClr val="800000"/>
          </a:solidFill>
          <a:latin typeface="Tahoma" charset="0"/>
        </a:defRPr>
      </a:lvl8pPr>
      <a:lvl9pPr marL="1828800" algn="ctr" rtl="0" fontAlgn="base">
        <a:spcBef>
          <a:spcPct val="0"/>
        </a:spcBef>
        <a:spcAft>
          <a:spcPct val="0"/>
        </a:spcAft>
        <a:defRPr sz="2800" b="1">
          <a:solidFill>
            <a:srgbClr val="800000"/>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DMGfit</a:t>
            </a:r>
            <a:r>
              <a:rPr lang="en-US" dirty="0" smtClean="0"/>
              <a:t> Overview</a:t>
            </a:r>
            <a:endParaRPr lang="en-US" dirty="0"/>
          </a:p>
        </p:txBody>
      </p:sp>
      <p:pic>
        <p:nvPicPr>
          <p:cNvPr id="4101" name="Picture 5"/>
          <p:cNvPicPr>
            <a:picLocks noChangeAspect="1" noChangeArrowheads="1"/>
          </p:cNvPicPr>
          <p:nvPr/>
        </p:nvPicPr>
        <p:blipFill>
          <a:blip r:embed="rId3" cstate="print"/>
          <a:srcRect/>
          <a:stretch>
            <a:fillRect/>
          </a:stretch>
        </p:blipFill>
        <p:spPr bwMode="auto">
          <a:xfrm>
            <a:off x="467711" y="3728545"/>
            <a:ext cx="3657600" cy="274320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4635063" y="3736428"/>
            <a:ext cx="3657600" cy="2743200"/>
          </a:xfrm>
          <a:prstGeom prst="rect">
            <a:avLst/>
          </a:prstGeom>
          <a:noFill/>
          <a:ln w="9525">
            <a:solidFill>
              <a:schemeClr val="tx1"/>
            </a:solidFill>
            <a:miter lim="800000"/>
            <a:headEnd/>
            <a:tailEnd/>
          </a:ln>
        </p:spPr>
      </p:pic>
      <p:pic>
        <p:nvPicPr>
          <p:cNvPr id="4104" name="Picture 8"/>
          <p:cNvPicPr>
            <a:picLocks noChangeAspect="1" noChangeArrowheads="1"/>
          </p:cNvPicPr>
          <p:nvPr/>
        </p:nvPicPr>
        <p:blipFill>
          <a:blip r:embed="rId5" cstate="print"/>
          <a:srcRect/>
          <a:stretch>
            <a:fillRect/>
          </a:stretch>
        </p:blipFill>
        <p:spPr bwMode="auto">
          <a:xfrm>
            <a:off x="4639339" y="877187"/>
            <a:ext cx="3657600" cy="274320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66725" y="866775"/>
            <a:ext cx="3657600" cy="2743200"/>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1</a:t>
            </a:r>
            <a:endParaRPr lang="en-US" dirty="0"/>
          </a:p>
        </p:txBody>
      </p:sp>
      <p:sp>
        <p:nvSpPr>
          <p:cNvPr id="15" name="Content Placeholder 14"/>
          <p:cNvSpPr>
            <a:spLocks noGrp="1"/>
          </p:cNvSpPr>
          <p:nvPr>
            <p:ph idx="1"/>
          </p:nvPr>
        </p:nvSpPr>
        <p:spPr/>
        <p:txBody>
          <a:bodyPr/>
          <a:lstStyle/>
          <a:p>
            <a:pPr marL="457200" lvl="0" indent="-457200">
              <a:buNone/>
            </a:pPr>
            <a:r>
              <a:rPr lang="en-US" sz="2400" b="1" dirty="0" smtClean="0">
                <a:solidFill>
                  <a:srgbClr val="800000"/>
                </a:solidFill>
                <a:latin typeface="+mj-lt"/>
              </a:rPr>
              <a:t>Load all experimental datasets. For each dataset, establish the experiment settings (initial temperature, strain rate, stress units, etc), loading parameters, and fixed constants.</a:t>
            </a:r>
          </a:p>
          <a:p>
            <a:pPr marL="457200" indent="-457200">
              <a:buNone/>
            </a:pPr>
            <a:endParaRPr lang="en-US" sz="2400" b="1" dirty="0">
              <a:solidFill>
                <a:srgbClr val="800000"/>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97280" y="914400"/>
            <a:ext cx="7082850" cy="5486400"/>
          </a:xfrm>
          <a:prstGeom prst="rect">
            <a:avLst/>
          </a:prstGeom>
          <a:noFill/>
          <a:ln w="9525">
            <a:noFill/>
            <a:miter lim="800000"/>
            <a:headEnd/>
            <a:tailEnd/>
          </a:ln>
        </p:spPr>
      </p:pic>
      <p:sp>
        <p:nvSpPr>
          <p:cNvPr id="6" name="Left Arrow 5"/>
          <p:cNvSpPr/>
          <p:nvPr/>
        </p:nvSpPr>
        <p:spPr>
          <a:xfrm rot="249368">
            <a:off x="2313708" y="1136073"/>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32908" y="1177637"/>
            <a:ext cx="4172937" cy="461665"/>
          </a:xfrm>
          <a:prstGeom prst="rect">
            <a:avLst/>
          </a:prstGeom>
          <a:noFill/>
        </p:spPr>
        <p:txBody>
          <a:bodyPr wrap="none" rtlCol="0">
            <a:spAutoFit/>
          </a:bodyPr>
          <a:lstStyle/>
          <a:p>
            <a:r>
              <a:rPr lang="en-US" sz="2400" b="1" dirty="0" smtClean="0">
                <a:solidFill>
                  <a:srgbClr val="FF0000"/>
                </a:solidFill>
                <a:latin typeface="+mj-lt"/>
              </a:rPr>
              <a:t>File | Load | A data file …</a:t>
            </a:r>
            <a:endParaRPr lang="en-US" sz="2400" b="1" dirty="0">
              <a:solidFill>
                <a:srgbClr val="FF0000"/>
              </a:solidFill>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2290763" y="2366963"/>
            <a:ext cx="5362575" cy="3990975"/>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Load datasets</a:t>
            </a:r>
            <a:endParaRPr lang="en-US" dirty="0"/>
          </a:p>
        </p:txBody>
      </p:sp>
      <p:sp>
        <p:nvSpPr>
          <p:cNvPr id="8" name="Left Arrow 7"/>
          <p:cNvSpPr/>
          <p:nvPr/>
        </p:nvSpPr>
        <p:spPr>
          <a:xfrm rot="20240843">
            <a:off x="4294911" y="3075709"/>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2898043">
            <a:off x="6080574" y="5250873"/>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27963" y="2770909"/>
            <a:ext cx="2537874" cy="461665"/>
          </a:xfrm>
          <a:prstGeom prst="rect">
            <a:avLst/>
          </a:prstGeom>
          <a:noFill/>
        </p:spPr>
        <p:txBody>
          <a:bodyPr wrap="none" rtlCol="0">
            <a:spAutoFit/>
          </a:bodyPr>
          <a:lstStyle/>
          <a:p>
            <a:r>
              <a:rPr lang="en-US" sz="2400" b="1" dirty="0" smtClean="0">
                <a:solidFill>
                  <a:srgbClr val="FF0000"/>
                </a:solidFill>
                <a:latin typeface="+mj-lt"/>
              </a:rPr>
              <a:t>Select datasets</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97280" y="914400"/>
            <a:ext cx="7112000" cy="54864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Edit plot settings</a:t>
            </a:r>
            <a:endParaRPr lang="en-US" dirty="0"/>
          </a:p>
        </p:txBody>
      </p:sp>
      <p:sp>
        <p:nvSpPr>
          <p:cNvPr id="6" name="Left Arrow 5"/>
          <p:cNvSpPr/>
          <p:nvPr/>
        </p:nvSpPr>
        <p:spPr>
          <a:xfrm rot="20240843">
            <a:off x="2563091" y="872836"/>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a:stretch>
            <a:fillRect/>
          </a:stretch>
        </p:blipFill>
        <p:spPr bwMode="auto">
          <a:xfrm>
            <a:off x="4120862" y="1227859"/>
            <a:ext cx="2647950" cy="5372100"/>
          </a:xfrm>
          <a:prstGeom prst="rect">
            <a:avLst/>
          </a:prstGeom>
          <a:noFill/>
          <a:ln w="9525">
            <a:noFill/>
            <a:miter lim="800000"/>
            <a:headEnd/>
            <a:tailEnd/>
          </a:ln>
        </p:spPr>
      </p:pic>
      <p:sp>
        <p:nvSpPr>
          <p:cNvPr id="9" name="Left Arrow 8"/>
          <p:cNvSpPr/>
          <p:nvPr/>
        </p:nvSpPr>
        <p:spPr>
          <a:xfrm rot="20240843">
            <a:off x="4351899" y="2438399"/>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20240843">
            <a:off x="4393463" y="5250871"/>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1884218"/>
            <a:ext cx="2258952" cy="461665"/>
          </a:xfrm>
          <a:prstGeom prst="rect">
            <a:avLst/>
          </a:prstGeom>
          <a:noFill/>
        </p:spPr>
        <p:txBody>
          <a:bodyPr wrap="none" rtlCol="0">
            <a:spAutoFit/>
          </a:bodyPr>
          <a:lstStyle/>
          <a:p>
            <a:r>
              <a:rPr lang="en-US" sz="2400" b="1" dirty="0" smtClean="0">
                <a:solidFill>
                  <a:srgbClr val="FF0000"/>
                </a:solidFill>
                <a:latin typeface="+mj-lt"/>
              </a:rPr>
              <a:t>Stress: 0-600</a:t>
            </a:r>
            <a:endParaRPr lang="en-US" sz="2400" b="1" dirty="0">
              <a:solidFill>
                <a:srgbClr val="FF0000"/>
              </a:solidFill>
              <a:latin typeface="+mj-lt"/>
            </a:endParaRPr>
          </a:p>
        </p:txBody>
      </p:sp>
      <p:sp>
        <p:nvSpPr>
          <p:cNvPr id="12" name="TextBox 11"/>
          <p:cNvSpPr txBox="1"/>
          <p:nvPr/>
        </p:nvSpPr>
        <p:spPr>
          <a:xfrm>
            <a:off x="5735782" y="4599709"/>
            <a:ext cx="1963999" cy="830997"/>
          </a:xfrm>
          <a:prstGeom prst="rect">
            <a:avLst/>
          </a:prstGeom>
          <a:noFill/>
        </p:spPr>
        <p:txBody>
          <a:bodyPr wrap="none" rtlCol="0">
            <a:spAutoFit/>
          </a:bodyPr>
          <a:lstStyle/>
          <a:p>
            <a:r>
              <a:rPr lang="en-US" sz="2400" b="1" dirty="0" smtClean="0">
                <a:solidFill>
                  <a:srgbClr val="FF0000"/>
                </a:solidFill>
                <a:latin typeface="+mj-lt"/>
              </a:rPr>
              <a:t>Legend: NE</a:t>
            </a:r>
          </a:p>
          <a:p>
            <a:r>
              <a:rPr lang="en-US" sz="2400" b="1" dirty="0" smtClean="0">
                <a:solidFill>
                  <a:srgbClr val="FF0000"/>
                </a:solidFill>
                <a:latin typeface="+mj-lt"/>
              </a:rPr>
              <a:t>(northeast)</a:t>
            </a:r>
            <a:endParaRPr lang="en-US" sz="2400" b="1" dirty="0">
              <a:solidFill>
                <a:srgbClr val="FF0000"/>
              </a:solidFill>
              <a:latin typeface="+mj-lt"/>
            </a:endParaRPr>
          </a:p>
        </p:txBody>
      </p:sp>
      <p:sp>
        <p:nvSpPr>
          <p:cNvPr id="13" name="Left Arrow 12"/>
          <p:cNvSpPr/>
          <p:nvPr/>
        </p:nvSpPr>
        <p:spPr>
          <a:xfrm rot="19182977">
            <a:off x="5903924" y="5995152"/>
            <a:ext cx="43105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2</a:t>
            </a:r>
            <a:endParaRPr lang="en-US" dirty="0"/>
          </a:p>
        </p:txBody>
      </p:sp>
      <p:sp>
        <p:nvSpPr>
          <p:cNvPr id="15" name="Content Placeholder 14"/>
          <p:cNvSpPr>
            <a:spLocks noGrp="1"/>
          </p:cNvSpPr>
          <p:nvPr>
            <p:ph idx="1"/>
          </p:nvPr>
        </p:nvSpPr>
        <p:spPr/>
        <p:txBody>
          <a:bodyPr/>
          <a:lstStyle/>
          <a:p>
            <a:pPr marL="457200" lvl="0" indent="-457200">
              <a:buNone/>
            </a:pPr>
            <a:r>
              <a:rPr lang="en-US" sz="2400" b="1" dirty="0" smtClean="0">
                <a:solidFill>
                  <a:srgbClr val="800000"/>
                </a:solidFill>
                <a:latin typeface="+mj-lt"/>
              </a:rPr>
              <a:t>First fit the experimental dataset with the lowest temperature and lowest rate. If there are different tests, fit the compression datasets first, followed by tension datasets, then torsion datasets.</a:t>
            </a:r>
          </a:p>
          <a:p>
            <a:pPr marL="457200" indent="-457200">
              <a:buFont typeface="+mj-lt"/>
              <a:buAutoNum type="arabicPeriod"/>
            </a:pPr>
            <a:endParaRPr lang="en-US" sz="2400" b="1" dirty="0">
              <a:solidFill>
                <a:srgbClr val="80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97280" y="914400"/>
            <a:ext cx="7112000" cy="54864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Start with MSU1 (lowest temp, lowest rate dataset)</a:t>
            </a:r>
            <a:endParaRPr lang="en-US" dirty="0"/>
          </a:p>
        </p:txBody>
      </p:sp>
      <p:sp>
        <p:nvSpPr>
          <p:cNvPr id="9" name="Left Arrow 8"/>
          <p:cNvSpPr/>
          <p:nvPr/>
        </p:nvSpPr>
        <p:spPr>
          <a:xfrm rot="9854167">
            <a:off x="1068372" y="1551708"/>
            <a:ext cx="117763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0110" y="2050471"/>
            <a:ext cx="3810866" cy="1200329"/>
          </a:xfrm>
          <a:prstGeom prst="rect">
            <a:avLst/>
          </a:prstGeom>
          <a:noFill/>
        </p:spPr>
        <p:txBody>
          <a:bodyPr wrap="square" rtlCol="0">
            <a:spAutoFit/>
          </a:bodyPr>
          <a:lstStyle/>
          <a:p>
            <a:r>
              <a:rPr lang="en-US" sz="2400" b="1" dirty="0" smtClean="0">
                <a:solidFill>
                  <a:srgbClr val="FF0000"/>
                </a:solidFill>
                <a:latin typeface="+mj-lt"/>
              </a:rPr>
              <a:t>a. Right-click “Exclude”</a:t>
            </a:r>
          </a:p>
          <a:p>
            <a:r>
              <a:rPr lang="en-US" sz="2400" b="1" dirty="0" smtClean="0">
                <a:solidFill>
                  <a:srgbClr val="FF0000"/>
                </a:solidFill>
                <a:latin typeface="+mj-lt"/>
              </a:rPr>
              <a:t>then select “Toggle… datasets”</a:t>
            </a:r>
            <a:endParaRPr lang="en-US" sz="2400" b="1" dirty="0">
              <a:solidFill>
                <a:srgbClr val="FF0000"/>
              </a:solidFill>
              <a:latin typeface="+mj-lt"/>
            </a:endParaRPr>
          </a:p>
        </p:txBody>
      </p:sp>
      <p:pic>
        <p:nvPicPr>
          <p:cNvPr id="4099" name="Picture 3"/>
          <p:cNvPicPr>
            <a:picLocks noChangeAspect="1" noChangeArrowheads="1"/>
          </p:cNvPicPr>
          <p:nvPr/>
        </p:nvPicPr>
        <p:blipFill>
          <a:blip r:embed="rId3" cstate="print"/>
          <a:srcRect/>
          <a:stretch>
            <a:fillRect/>
          </a:stretch>
        </p:blipFill>
        <p:spPr bwMode="auto">
          <a:xfrm>
            <a:off x="4324350" y="1361845"/>
            <a:ext cx="3408218" cy="2910970"/>
          </a:xfrm>
          <a:prstGeom prst="rect">
            <a:avLst/>
          </a:prstGeom>
          <a:noFill/>
          <a:ln w="9525">
            <a:noFill/>
            <a:miter lim="800000"/>
            <a:headEnd/>
            <a:tailEnd/>
          </a:ln>
        </p:spPr>
      </p:pic>
      <p:sp>
        <p:nvSpPr>
          <p:cNvPr id="13" name="Left Arrow 12"/>
          <p:cNvSpPr/>
          <p:nvPr/>
        </p:nvSpPr>
        <p:spPr>
          <a:xfrm rot="3624573">
            <a:off x="4878006" y="217697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64156" y="2712026"/>
            <a:ext cx="4488729" cy="1200329"/>
          </a:xfrm>
          <a:prstGeom prst="rect">
            <a:avLst/>
          </a:prstGeom>
          <a:noFill/>
        </p:spPr>
        <p:txBody>
          <a:bodyPr wrap="none" rtlCol="0">
            <a:spAutoFit/>
          </a:bodyPr>
          <a:lstStyle/>
          <a:p>
            <a:r>
              <a:rPr lang="en-US" sz="2400" b="1" dirty="0" smtClean="0">
                <a:solidFill>
                  <a:srgbClr val="FF0000"/>
                </a:solidFill>
                <a:latin typeface="+mj-lt"/>
              </a:rPr>
              <a:t>b. Select  all, except lowest </a:t>
            </a:r>
          </a:p>
          <a:p>
            <a:r>
              <a:rPr lang="en-US" sz="2400" b="1" dirty="0" smtClean="0">
                <a:solidFill>
                  <a:srgbClr val="FF0000"/>
                </a:solidFill>
                <a:latin typeface="+mj-lt"/>
              </a:rPr>
              <a:t>temp. &amp; lowest rate</a:t>
            </a:r>
          </a:p>
          <a:p>
            <a:r>
              <a:rPr lang="en-US" sz="2400" b="1" dirty="0" smtClean="0">
                <a:solidFill>
                  <a:srgbClr val="FF0000"/>
                </a:solidFill>
                <a:latin typeface="+mj-lt"/>
              </a:rPr>
              <a:t>c. Click OK</a:t>
            </a:r>
            <a:endParaRPr lang="en-US" sz="2400" b="1" dirty="0">
              <a:solidFill>
                <a:srgbClr val="FF0000"/>
              </a:solidFill>
              <a:latin typeface="+mj-lt"/>
            </a:endParaRPr>
          </a:p>
        </p:txBody>
      </p:sp>
      <p:sp>
        <p:nvSpPr>
          <p:cNvPr id="15" name="Left Arrow 14"/>
          <p:cNvSpPr/>
          <p:nvPr/>
        </p:nvSpPr>
        <p:spPr>
          <a:xfrm rot="19513449">
            <a:off x="5586476" y="3758122"/>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1097280" y="914400"/>
            <a:ext cx="7159451" cy="54864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The first dataset</a:t>
            </a:r>
            <a:endParaRPr lang="en-US" dirty="0"/>
          </a:p>
        </p:txBody>
      </p:sp>
      <p:sp>
        <p:nvSpPr>
          <p:cNvPr id="9" name="Left Arrow 8"/>
          <p:cNvSpPr/>
          <p:nvPr/>
        </p:nvSpPr>
        <p:spPr>
          <a:xfrm rot="13458815">
            <a:off x="3979665" y="3088666"/>
            <a:ext cx="545566"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02182" y="1787235"/>
            <a:ext cx="3716082" cy="1200329"/>
          </a:xfrm>
          <a:prstGeom prst="rect">
            <a:avLst/>
          </a:prstGeom>
          <a:noFill/>
        </p:spPr>
        <p:txBody>
          <a:bodyPr wrap="none" rtlCol="0">
            <a:spAutoFit/>
          </a:bodyPr>
          <a:lstStyle/>
          <a:p>
            <a:r>
              <a:rPr lang="en-US" sz="2400" b="1" dirty="0" smtClean="0">
                <a:solidFill>
                  <a:srgbClr val="FF0000"/>
                </a:solidFill>
                <a:latin typeface="+mj-lt"/>
              </a:rPr>
              <a:t>Click on a data point</a:t>
            </a:r>
          </a:p>
          <a:p>
            <a:r>
              <a:rPr lang="en-US" sz="2400" b="1" dirty="0" smtClean="0">
                <a:solidFill>
                  <a:srgbClr val="FF0000"/>
                </a:solidFill>
                <a:latin typeface="+mj-lt"/>
              </a:rPr>
              <a:t>to display dataset info </a:t>
            </a:r>
          </a:p>
          <a:p>
            <a:r>
              <a:rPr lang="en-US" sz="2400" b="1" dirty="0" smtClean="0">
                <a:solidFill>
                  <a:srgbClr val="FF0000"/>
                </a:solidFill>
                <a:latin typeface="+mj-lt"/>
              </a:rPr>
              <a:t>on left panel</a:t>
            </a:r>
            <a:endParaRPr lang="en-US" sz="2400" b="1" dirty="0">
              <a:solidFill>
                <a:srgbClr val="FF0000"/>
              </a:solidFill>
              <a:latin typeface="+mj-lt"/>
            </a:endParaRPr>
          </a:p>
        </p:txBody>
      </p:sp>
      <p:sp>
        <p:nvSpPr>
          <p:cNvPr id="7" name="Left Arrow 6"/>
          <p:cNvSpPr/>
          <p:nvPr/>
        </p:nvSpPr>
        <p:spPr>
          <a:xfrm rot="7820445">
            <a:off x="4043125" y="4392855"/>
            <a:ext cx="804932"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66109" y="4904505"/>
            <a:ext cx="3632726" cy="830997"/>
          </a:xfrm>
          <a:prstGeom prst="rect">
            <a:avLst/>
          </a:prstGeom>
          <a:noFill/>
        </p:spPr>
        <p:txBody>
          <a:bodyPr wrap="none" rtlCol="0">
            <a:spAutoFit/>
          </a:bodyPr>
          <a:lstStyle/>
          <a:p>
            <a:r>
              <a:rPr lang="en-US" sz="2400" b="1" dirty="0" smtClean="0">
                <a:solidFill>
                  <a:srgbClr val="FF0000"/>
                </a:solidFill>
                <a:latin typeface="+mj-lt"/>
              </a:rPr>
              <a:t>Model curve based on </a:t>
            </a:r>
          </a:p>
          <a:p>
            <a:r>
              <a:rPr lang="en-US" sz="2400" b="1" dirty="0" smtClean="0">
                <a:solidFill>
                  <a:srgbClr val="FF0000"/>
                </a:solidFill>
                <a:latin typeface="+mj-lt"/>
              </a:rPr>
              <a:t>default parameters</a:t>
            </a:r>
            <a:endParaRPr lang="en-US"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3</a:t>
            </a:r>
            <a:endParaRPr lang="en-US" b="0" i="1" dirty="0"/>
          </a:p>
        </p:txBody>
      </p:sp>
      <p:sp>
        <p:nvSpPr>
          <p:cNvPr id="15" name="Content Placeholder 14"/>
          <p:cNvSpPr>
            <a:spLocks noGrp="1"/>
          </p:cNvSpPr>
          <p:nvPr>
            <p:ph idx="1"/>
          </p:nvPr>
        </p:nvSpPr>
        <p:spPr>
          <a:xfrm>
            <a:off x="457199" y="1189038"/>
            <a:ext cx="8429625" cy="4525962"/>
          </a:xfrm>
        </p:spPr>
        <p:txBody>
          <a:bodyPr/>
          <a:lstStyle/>
          <a:p>
            <a:pPr marL="457200" lvl="0" indent="-457200">
              <a:buNone/>
            </a:pPr>
            <a:r>
              <a:rPr lang="en-US" sz="2400" b="1" dirty="0" smtClean="0">
                <a:solidFill>
                  <a:srgbClr val="800000"/>
                </a:solidFill>
                <a:latin typeface="+mj-lt"/>
              </a:rPr>
              <a:t>For the first dataset, adjust the constants as follows: </a:t>
            </a:r>
          </a:p>
          <a:p>
            <a:pPr marL="457200" lvl="0" indent="-457200">
              <a:buFont typeface="+mj-lt"/>
              <a:buAutoNum type="arabicPeriod"/>
            </a:pPr>
            <a:r>
              <a:rPr lang="en-US" sz="2400" b="1" dirty="0" smtClean="0">
                <a:solidFill>
                  <a:srgbClr val="800000"/>
                </a:solidFill>
                <a:latin typeface="+mj-lt"/>
              </a:rPr>
              <a:t>yield C3; </a:t>
            </a:r>
          </a:p>
          <a:p>
            <a:pPr marL="457200" lvl="0" indent="-457200">
              <a:buFont typeface="+mj-lt"/>
              <a:buAutoNum type="arabicPeriod"/>
            </a:pPr>
            <a:r>
              <a:rPr lang="en-US" sz="2400" b="1" dirty="0" smtClean="0">
                <a:solidFill>
                  <a:srgbClr val="800000"/>
                </a:solidFill>
                <a:latin typeface="+mj-lt"/>
              </a:rPr>
              <a:t>kinematic hardening C9 and recovery C7; </a:t>
            </a:r>
          </a:p>
          <a:p>
            <a:pPr marL="457200" lvl="0" indent="-457200">
              <a:buFont typeface="+mj-lt"/>
              <a:buAutoNum type="arabicPeriod"/>
            </a:pPr>
            <a:r>
              <a:rPr lang="en-US" sz="2400" b="1" dirty="0" smtClean="0">
                <a:solidFill>
                  <a:srgbClr val="800000"/>
                </a:solidFill>
                <a:latin typeface="+mj-lt"/>
              </a:rPr>
              <a:t>isotropic hardening C15 and recovery C13.</a:t>
            </a:r>
          </a:p>
          <a:p>
            <a:pPr marL="457200" indent="-457200">
              <a:buNone/>
            </a:pPr>
            <a:endParaRPr lang="en-US" sz="2400" b="1" dirty="0">
              <a:solidFill>
                <a:srgbClr val="800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Adjust yield: C3=120, “Apply changes”</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097280" y="914400"/>
            <a:ext cx="7262050" cy="5486400"/>
          </a:xfrm>
          <a:prstGeom prst="rect">
            <a:avLst/>
          </a:prstGeom>
          <a:noFill/>
          <a:ln w="9525">
            <a:noFill/>
            <a:miter lim="800000"/>
            <a:headEnd/>
            <a:tailEnd/>
          </a:ln>
        </p:spPr>
      </p:pic>
      <p:sp>
        <p:nvSpPr>
          <p:cNvPr id="7" name="Left Arrow 6"/>
          <p:cNvSpPr/>
          <p:nvPr/>
        </p:nvSpPr>
        <p:spPr>
          <a:xfrm rot="19233585">
            <a:off x="2792039" y="429671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4958338">
            <a:off x="1287090" y="4849170"/>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Add kinematic hardening and recovery: C9=10000, C7=1, uncheck; “Apply”; “Optimize”</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6" name="Left Arrow 5"/>
          <p:cNvSpPr/>
          <p:nvPr/>
        </p:nvSpPr>
        <p:spPr>
          <a:xfrm rot="19233585">
            <a:off x="2792039" y="429671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233585">
            <a:off x="4544639" y="504919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568528">
            <a:off x="1820488" y="428719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 parameters” C9 and C7</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96875" y="152399"/>
            <a:ext cx="8213725" cy="771525"/>
          </a:xfrm>
          <a:prstGeom prst="rect">
            <a:avLst/>
          </a:prstGeom>
          <a:noFill/>
          <a:ln w="9525">
            <a:noFill/>
            <a:miter lim="800000"/>
            <a:headEnd/>
            <a:tailEnd/>
          </a:ln>
        </p:spPr>
        <p:txBody>
          <a:bodyPr anchor="ctr"/>
          <a:lstStyle/>
          <a:p>
            <a:pPr>
              <a:lnSpc>
                <a:spcPct val="85000"/>
              </a:lnSpc>
            </a:pPr>
            <a:r>
              <a:rPr lang="en-US" sz="2400" b="1" dirty="0" err="1" smtClean="0">
                <a:solidFill>
                  <a:srgbClr val="800000"/>
                </a:solidFill>
                <a:latin typeface="+mj-lt"/>
              </a:rPr>
              <a:t>DMGfit</a:t>
            </a:r>
            <a:r>
              <a:rPr lang="en-US" sz="2400" b="1" dirty="0" smtClean="0">
                <a:solidFill>
                  <a:srgbClr val="800000"/>
                </a:solidFill>
                <a:latin typeface="+mj-lt"/>
              </a:rPr>
              <a:t> – Calibration tool for the MSU </a:t>
            </a:r>
            <a:r>
              <a:rPr lang="en-US" sz="2400" b="1" dirty="0">
                <a:solidFill>
                  <a:srgbClr val="800000"/>
                </a:solidFill>
                <a:latin typeface="+mj-lt"/>
              </a:rPr>
              <a:t>ISV </a:t>
            </a:r>
            <a:r>
              <a:rPr lang="en-US" sz="2400" b="1" dirty="0" smtClean="0">
                <a:solidFill>
                  <a:srgbClr val="800000"/>
                </a:solidFill>
                <a:latin typeface="+mj-lt"/>
              </a:rPr>
              <a:t>Plasticity-Damage (DMG) Model</a:t>
            </a:r>
            <a:r>
              <a:rPr lang="en-US" sz="2400" b="1" dirty="0" smtClean="0">
                <a:solidFill>
                  <a:srgbClr val="800000"/>
                </a:solidFill>
                <a:latin typeface="+mj-lt"/>
              </a:rPr>
              <a:t>, </a:t>
            </a:r>
            <a:r>
              <a:rPr lang="en-US" sz="2400" b="1" dirty="0">
                <a:solidFill>
                  <a:srgbClr val="800000"/>
                </a:solidFill>
                <a:latin typeface="+mj-lt"/>
              </a:rPr>
              <a:t>v.1.0</a:t>
            </a:r>
            <a:endParaRPr lang="en-US" sz="2400" b="1" dirty="0">
              <a:solidFill>
                <a:srgbClr val="800000"/>
              </a:solidFill>
              <a:latin typeface="+mj-lt"/>
              <a:ea typeface="宋体" pitchFamily="2" charset="-122"/>
            </a:endParaRPr>
          </a:p>
        </p:txBody>
      </p:sp>
      <p:sp>
        <p:nvSpPr>
          <p:cNvPr id="16" name="Oval 15"/>
          <p:cNvSpPr/>
          <p:nvPr/>
        </p:nvSpPr>
        <p:spPr>
          <a:xfrm>
            <a:off x="3398922" y="3619500"/>
            <a:ext cx="1828800" cy="949422"/>
          </a:xfrm>
          <a:prstGeom prst="ellipse">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chemeClr val="tx1"/>
                </a:solidFill>
                <a:latin typeface="+mj-lt"/>
              </a:rPr>
              <a:t>DMGfit</a:t>
            </a:r>
            <a:r>
              <a:rPr lang="en-US" b="1" dirty="0" smtClean="0">
                <a:solidFill>
                  <a:schemeClr val="tx1"/>
                </a:solidFill>
                <a:latin typeface="+mj-lt"/>
              </a:rPr>
              <a:t> Web</a:t>
            </a:r>
          </a:p>
          <a:p>
            <a:pPr algn="ctr">
              <a:defRPr/>
            </a:pPr>
            <a:r>
              <a:rPr lang="en-US" b="1" dirty="0" smtClean="0">
                <a:solidFill>
                  <a:schemeClr val="tx1"/>
                </a:solidFill>
                <a:latin typeface="+mj-lt"/>
              </a:rPr>
              <a:t>Service</a:t>
            </a:r>
            <a:endParaRPr lang="en-US" dirty="0">
              <a:solidFill>
                <a:schemeClr val="tx1"/>
              </a:solidFill>
              <a:latin typeface="+mj-lt"/>
            </a:endParaRPr>
          </a:p>
        </p:txBody>
      </p:sp>
      <p:pic>
        <p:nvPicPr>
          <p:cNvPr id="17" name="Picture 9"/>
          <p:cNvPicPr>
            <a:picLocks noChangeAspect="1" noChangeArrowheads="1"/>
          </p:cNvPicPr>
          <p:nvPr/>
        </p:nvPicPr>
        <p:blipFill>
          <a:blip r:embed="rId3" cstate="print"/>
          <a:srcRect/>
          <a:stretch>
            <a:fillRect/>
          </a:stretch>
        </p:blipFill>
        <p:spPr bwMode="auto">
          <a:xfrm>
            <a:off x="5372386" y="5502813"/>
            <a:ext cx="649288" cy="685800"/>
          </a:xfrm>
          <a:prstGeom prst="rect">
            <a:avLst/>
          </a:prstGeom>
          <a:noFill/>
          <a:ln w="19050">
            <a:noFill/>
            <a:miter lim="800000"/>
            <a:headEnd/>
            <a:tailEnd/>
          </a:ln>
        </p:spPr>
      </p:pic>
      <p:pic>
        <p:nvPicPr>
          <p:cNvPr id="18" name="Picture 10"/>
          <p:cNvPicPr>
            <a:picLocks noChangeAspect="1" noChangeArrowheads="1"/>
          </p:cNvPicPr>
          <p:nvPr/>
        </p:nvPicPr>
        <p:blipFill>
          <a:blip r:embed="rId4" cstate="print"/>
          <a:srcRect/>
          <a:stretch>
            <a:fillRect/>
          </a:stretch>
        </p:blipFill>
        <p:spPr bwMode="auto">
          <a:xfrm>
            <a:off x="4630755" y="5338995"/>
            <a:ext cx="762000" cy="703263"/>
          </a:xfrm>
          <a:prstGeom prst="rect">
            <a:avLst/>
          </a:prstGeom>
          <a:noFill/>
          <a:ln w="9525">
            <a:noFill/>
            <a:miter lim="800000"/>
            <a:headEnd/>
            <a:tailEnd/>
          </a:ln>
        </p:spPr>
      </p:pic>
      <p:pic>
        <p:nvPicPr>
          <p:cNvPr id="19" name="Picture 11"/>
          <p:cNvPicPr>
            <a:picLocks noChangeAspect="1" noChangeArrowheads="1"/>
          </p:cNvPicPr>
          <p:nvPr/>
        </p:nvPicPr>
        <p:blipFill>
          <a:blip r:embed="rId5" cstate="print"/>
          <a:srcRect/>
          <a:stretch>
            <a:fillRect/>
          </a:stretch>
        </p:blipFill>
        <p:spPr bwMode="auto">
          <a:xfrm>
            <a:off x="5327359" y="4717062"/>
            <a:ext cx="685800" cy="685800"/>
          </a:xfrm>
          <a:prstGeom prst="rect">
            <a:avLst/>
          </a:prstGeom>
          <a:noFill/>
          <a:ln w="9525">
            <a:noFill/>
            <a:miter lim="800000"/>
            <a:headEnd/>
            <a:tailEnd/>
          </a:ln>
        </p:spPr>
      </p:pic>
      <p:sp>
        <p:nvSpPr>
          <p:cNvPr id="20" name="Flowchart: Direct Access Storage 19"/>
          <p:cNvSpPr/>
          <p:nvPr/>
        </p:nvSpPr>
        <p:spPr>
          <a:xfrm>
            <a:off x="2266950" y="5027910"/>
            <a:ext cx="2400424" cy="1066800"/>
          </a:xfrm>
          <a:prstGeom prst="flowChartMagneticDrum">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mj-lt"/>
              </a:rPr>
              <a:t>Material Properties </a:t>
            </a:r>
            <a:r>
              <a:rPr lang="en-US" sz="1400" b="1" dirty="0" smtClean="0">
                <a:solidFill>
                  <a:schemeClr val="tx1"/>
                </a:solidFill>
                <a:latin typeface="+mj-lt"/>
              </a:rPr>
              <a:t>Repository</a:t>
            </a:r>
            <a:endParaRPr lang="en-US" dirty="0">
              <a:latin typeface="+mj-lt"/>
            </a:endParaRPr>
          </a:p>
        </p:txBody>
      </p:sp>
      <p:sp>
        <p:nvSpPr>
          <p:cNvPr id="21" name="Left-Right Arrow 20"/>
          <p:cNvSpPr/>
          <p:nvPr/>
        </p:nvSpPr>
        <p:spPr>
          <a:xfrm rot="3114465">
            <a:off x="4467336" y="4722065"/>
            <a:ext cx="817822" cy="381000"/>
          </a:xfrm>
          <a:prstGeom prst="leftRight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22" name="Left-Right Arrow 21"/>
          <p:cNvSpPr/>
          <p:nvPr/>
        </p:nvSpPr>
        <p:spPr>
          <a:xfrm rot="8211928">
            <a:off x="3138383" y="4505702"/>
            <a:ext cx="598488" cy="381000"/>
          </a:xfrm>
          <a:prstGeom prst="leftRight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pic>
        <p:nvPicPr>
          <p:cNvPr id="3088" name="Picture 9"/>
          <p:cNvPicPr>
            <a:picLocks noChangeAspect="1" noChangeArrowheads="1"/>
          </p:cNvPicPr>
          <p:nvPr/>
        </p:nvPicPr>
        <p:blipFill>
          <a:blip r:embed="rId6" cstate="print"/>
          <a:srcRect/>
          <a:stretch>
            <a:fillRect/>
          </a:stretch>
        </p:blipFill>
        <p:spPr bwMode="auto">
          <a:xfrm>
            <a:off x="2819400" y="838200"/>
            <a:ext cx="1295400" cy="1295400"/>
          </a:xfrm>
          <a:prstGeom prst="rect">
            <a:avLst/>
          </a:prstGeom>
          <a:noFill/>
          <a:ln w="9525">
            <a:noFill/>
            <a:miter lim="800000"/>
            <a:headEnd/>
            <a:tailEnd/>
          </a:ln>
        </p:spPr>
      </p:pic>
      <p:sp>
        <p:nvSpPr>
          <p:cNvPr id="3089" name="TextBox 26"/>
          <p:cNvSpPr txBox="1">
            <a:spLocks noChangeArrowheads="1"/>
          </p:cNvSpPr>
          <p:nvPr/>
        </p:nvSpPr>
        <p:spPr bwMode="auto">
          <a:xfrm>
            <a:off x="5228688" y="6278880"/>
            <a:ext cx="3169457" cy="307777"/>
          </a:xfrm>
          <a:prstGeom prst="rect">
            <a:avLst/>
          </a:prstGeom>
          <a:noFill/>
          <a:ln w="9525">
            <a:noFill/>
            <a:miter lim="800000"/>
            <a:headEnd/>
            <a:tailEnd/>
          </a:ln>
        </p:spPr>
        <p:txBody>
          <a:bodyPr wrap="none">
            <a:spAutoFit/>
          </a:bodyPr>
          <a:lstStyle/>
          <a:p>
            <a:r>
              <a:rPr lang="en-US" sz="1400" b="1" dirty="0" smtClean="0">
                <a:latin typeface="+mj-lt"/>
              </a:rPr>
              <a:t>http://ccg.hpc.msstate.edu/cmd</a:t>
            </a:r>
            <a:endParaRPr lang="en-US" sz="1400" b="1" dirty="0">
              <a:latin typeface="+mj-lt"/>
            </a:endParaRPr>
          </a:p>
        </p:txBody>
      </p:sp>
      <p:pic>
        <p:nvPicPr>
          <p:cNvPr id="3093" name="Picture 4"/>
          <p:cNvPicPr>
            <a:picLocks noChangeAspect="1" noChangeArrowheads="1"/>
          </p:cNvPicPr>
          <p:nvPr/>
        </p:nvPicPr>
        <p:blipFill>
          <a:blip r:embed="rId7" cstate="print"/>
          <a:srcRect/>
          <a:stretch>
            <a:fillRect/>
          </a:stretch>
        </p:blipFill>
        <p:spPr bwMode="auto">
          <a:xfrm>
            <a:off x="6186268" y="875714"/>
            <a:ext cx="2743200" cy="1610182"/>
          </a:xfrm>
          <a:prstGeom prst="rect">
            <a:avLst/>
          </a:prstGeom>
          <a:noFill/>
          <a:ln w="9525">
            <a:noFill/>
            <a:miter lim="800000"/>
            <a:headEnd/>
            <a:tailEnd/>
          </a:ln>
        </p:spPr>
      </p:pic>
      <p:pic>
        <p:nvPicPr>
          <p:cNvPr id="3087" name="Picture 2"/>
          <p:cNvPicPr>
            <a:picLocks noChangeAspect="1" noChangeArrowheads="1"/>
          </p:cNvPicPr>
          <p:nvPr/>
        </p:nvPicPr>
        <p:blipFill>
          <a:blip r:embed="rId8" cstate="print"/>
          <a:srcRect/>
          <a:stretch>
            <a:fillRect/>
          </a:stretch>
        </p:blipFill>
        <p:spPr bwMode="auto">
          <a:xfrm>
            <a:off x="4062350" y="1064181"/>
            <a:ext cx="744538" cy="800100"/>
          </a:xfrm>
          <a:prstGeom prst="rect">
            <a:avLst/>
          </a:prstGeom>
          <a:noFill/>
          <a:ln w="9525">
            <a:noFill/>
            <a:miter lim="800000"/>
            <a:headEnd/>
            <a:tailEnd/>
          </a:ln>
        </p:spPr>
      </p:pic>
      <p:pic>
        <p:nvPicPr>
          <p:cNvPr id="3075" name="Picture 8"/>
          <p:cNvPicPr>
            <a:picLocks noChangeAspect="1" noChangeArrowheads="1"/>
          </p:cNvPicPr>
          <p:nvPr/>
        </p:nvPicPr>
        <p:blipFill>
          <a:blip r:embed="rId9" cstate="print"/>
          <a:srcRect/>
          <a:stretch>
            <a:fillRect/>
          </a:stretch>
        </p:blipFill>
        <p:spPr bwMode="auto">
          <a:xfrm>
            <a:off x="4748150" y="1064181"/>
            <a:ext cx="839788" cy="771525"/>
          </a:xfrm>
          <a:prstGeom prst="rect">
            <a:avLst/>
          </a:prstGeom>
          <a:noFill/>
          <a:ln w="9525">
            <a:noFill/>
            <a:miter lim="800000"/>
            <a:headEnd/>
            <a:tailEnd/>
          </a:ln>
        </p:spPr>
      </p:pic>
      <p:pic>
        <p:nvPicPr>
          <p:cNvPr id="3094" name="Picture 5"/>
          <p:cNvPicPr>
            <a:picLocks noChangeAspect="1" noChangeArrowheads="1"/>
          </p:cNvPicPr>
          <p:nvPr/>
        </p:nvPicPr>
        <p:blipFill>
          <a:blip r:embed="rId10" cstate="print"/>
          <a:srcRect/>
          <a:stretch>
            <a:fillRect/>
          </a:stretch>
        </p:blipFill>
        <p:spPr bwMode="auto">
          <a:xfrm>
            <a:off x="5357750" y="1064181"/>
            <a:ext cx="466725" cy="419100"/>
          </a:xfrm>
          <a:prstGeom prst="rect">
            <a:avLst/>
          </a:prstGeom>
          <a:noFill/>
          <a:ln w="9525">
            <a:noFill/>
            <a:miter lim="800000"/>
            <a:headEnd/>
            <a:tailEnd/>
          </a:ln>
        </p:spPr>
      </p:pic>
      <p:sp>
        <p:nvSpPr>
          <p:cNvPr id="29" name="TextBox 28"/>
          <p:cNvSpPr txBox="1"/>
          <p:nvPr/>
        </p:nvSpPr>
        <p:spPr>
          <a:xfrm>
            <a:off x="5616527" y="2575601"/>
            <a:ext cx="3490058" cy="1692771"/>
          </a:xfrm>
          <a:prstGeom prst="rect">
            <a:avLst/>
          </a:prstGeom>
          <a:noFill/>
        </p:spPr>
        <p:txBody>
          <a:bodyPr wrap="none" rtlCol="0">
            <a:spAutoFit/>
          </a:bodyPr>
          <a:lstStyle/>
          <a:p>
            <a:r>
              <a:rPr lang="en-US" sz="2400" b="1" dirty="0" smtClean="0">
                <a:latin typeface="+mj-lt"/>
              </a:rPr>
              <a:t>Outputs:</a:t>
            </a:r>
          </a:p>
          <a:p>
            <a:r>
              <a:rPr lang="en-US" sz="2000" b="1" dirty="0" smtClean="0">
                <a:latin typeface="+mj-lt"/>
              </a:rPr>
              <a:t> - Constants to ABAQUS</a:t>
            </a:r>
          </a:p>
          <a:p>
            <a:r>
              <a:rPr lang="en-US" sz="2000" b="1" dirty="0" smtClean="0">
                <a:latin typeface="+mj-lt"/>
              </a:rPr>
              <a:t>	input deck</a:t>
            </a:r>
          </a:p>
          <a:p>
            <a:r>
              <a:rPr lang="en-US" sz="2000" b="1" dirty="0" smtClean="0">
                <a:latin typeface="+mj-lt"/>
              </a:rPr>
              <a:t> - Curves to PamStamp2G</a:t>
            </a:r>
          </a:p>
          <a:p>
            <a:r>
              <a:rPr lang="en-US" sz="2000" b="1" dirty="0" smtClean="0">
                <a:latin typeface="+mj-lt"/>
              </a:rPr>
              <a:t>	material card</a:t>
            </a:r>
            <a:endParaRPr lang="en-US" sz="2000" b="1" dirty="0">
              <a:latin typeface="+mj-lt"/>
            </a:endParaRPr>
          </a:p>
        </p:txBody>
      </p:sp>
      <p:sp>
        <p:nvSpPr>
          <p:cNvPr id="30" name="TextBox 29"/>
          <p:cNvSpPr txBox="1"/>
          <p:nvPr/>
        </p:nvSpPr>
        <p:spPr>
          <a:xfrm>
            <a:off x="248093" y="4446182"/>
            <a:ext cx="1784463" cy="307777"/>
          </a:xfrm>
          <a:prstGeom prst="rect">
            <a:avLst/>
          </a:prstGeom>
          <a:solidFill>
            <a:srgbClr val="FFFF00"/>
          </a:solidFill>
        </p:spPr>
        <p:txBody>
          <a:bodyPr wrap="none" rtlCol="0">
            <a:spAutoFit/>
          </a:bodyPr>
          <a:lstStyle/>
          <a:p>
            <a:r>
              <a:rPr lang="en-US" sz="1400" b="1" dirty="0" smtClean="0">
                <a:latin typeface="+mj-lt"/>
              </a:rPr>
              <a:t>M.F. </a:t>
            </a:r>
            <a:r>
              <a:rPr lang="en-US" sz="1400" b="1" dirty="0" err="1" smtClean="0">
                <a:latin typeface="+mj-lt"/>
              </a:rPr>
              <a:t>Horstemeyer</a:t>
            </a:r>
            <a:endParaRPr lang="en-US" sz="1400" b="1" dirty="0">
              <a:latin typeface="+mj-lt"/>
            </a:endParaRPr>
          </a:p>
        </p:txBody>
      </p:sp>
      <p:sp>
        <p:nvSpPr>
          <p:cNvPr id="31" name="TextBox 30"/>
          <p:cNvSpPr txBox="1"/>
          <p:nvPr/>
        </p:nvSpPr>
        <p:spPr>
          <a:xfrm>
            <a:off x="1276277" y="4747024"/>
            <a:ext cx="1168910" cy="307777"/>
          </a:xfrm>
          <a:prstGeom prst="rect">
            <a:avLst/>
          </a:prstGeom>
          <a:solidFill>
            <a:srgbClr val="CCECFF"/>
          </a:solidFill>
        </p:spPr>
        <p:txBody>
          <a:bodyPr wrap="none" rtlCol="0">
            <a:spAutoFit/>
          </a:bodyPr>
          <a:lstStyle/>
          <a:p>
            <a:r>
              <a:rPr lang="en-US" sz="1400" b="1" dirty="0" smtClean="0">
                <a:latin typeface="+mj-lt"/>
              </a:rPr>
              <a:t>R.L. </a:t>
            </a:r>
            <a:r>
              <a:rPr lang="en-US" sz="1400" b="1" dirty="0" err="1" smtClean="0">
                <a:latin typeface="+mj-lt"/>
              </a:rPr>
              <a:t>Carino</a:t>
            </a:r>
            <a:endParaRPr lang="en-US" sz="1400" b="1" dirty="0">
              <a:latin typeface="+mj-lt"/>
            </a:endParaRPr>
          </a:p>
        </p:txBody>
      </p:sp>
      <p:sp>
        <p:nvSpPr>
          <p:cNvPr id="32" name="TextBox 31"/>
          <p:cNvSpPr txBox="1"/>
          <p:nvPr/>
        </p:nvSpPr>
        <p:spPr>
          <a:xfrm>
            <a:off x="241165" y="5065670"/>
            <a:ext cx="952505" cy="307777"/>
          </a:xfrm>
          <a:prstGeom prst="rect">
            <a:avLst/>
          </a:prstGeom>
          <a:solidFill>
            <a:srgbClr val="CCFF99"/>
          </a:solidFill>
        </p:spPr>
        <p:txBody>
          <a:bodyPr wrap="none" rtlCol="0">
            <a:spAutoFit/>
          </a:bodyPr>
          <a:lstStyle/>
          <a:p>
            <a:r>
              <a:rPr lang="en-US" sz="1400" b="1" dirty="0" smtClean="0">
                <a:latin typeface="+mj-lt"/>
              </a:rPr>
              <a:t>T. </a:t>
            </a:r>
            <a:r>
              <a:rPr lang="en-US" sz="1400" b="1" dirty="0" err="1" smtClean="0">
                <a:latin typeface="+mj-lt"/>
              </a:rPr>
              <a:t>Haupt</a:t>
            </a:r>
            <a:endParaRPr lang="en-US" sz="1400" b="1" dirty="0">
              <a:latin typeface="+mj-lt"/>
            </a:endParaRPr>
          </a:p>
        </p:txBody>
      </p:sp>
      <p:sp>
        <p:nvSpPr>
          <p:cNvPr id="40" name="Rectangle 39"/>
          <p:cNvSpPr/>
          <p:nvPr/>
        </p:nvSpPr>
        <p:spPr>
          <a:xfrm>
            <a:off x="228600" y="2819400"/>
            <a:ext cx="2438400" cy="1447800"/>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smtClean="0">
              <a:solidFill>
                <a:schemeClr val="tx1"/>
              </a:solidFill>
              <a:latin typeface="+mj-lt"/>
            </a:endParaRPr>
          </a:p>
          <a:p>
            <a:pPr algn="ctr">
              <a:defRPr/>
            </a:pPr>
            <a:endParaRPr lang="en-US" b="1" dirty="0" smtClean="0">
              <a:solidFill>
                <a:schemeClr val="tx1"/>
              </a:solidFill>
              <a:latin typeface="+mj-lt"/>
            </a:endParaRPr>
          </a:p>
          <a:p>
            <a:pPr algn="ctr">
              <a:defRPr/>
            </a:pPr>
            <a:r>
              <a:rPr lang="en-US" sz="1600" b="1" dirty="0" smtClean="0">
                <a:solidFill>
                  <a:schemeClr val="tx1"/>
                </a:solidFill>
                <a:latin typeface="+mj-lt"/>
              </a:rPr>
              <a:t>Model calibration wrapper (MATLAB</a:t>
            </a:r>
            <a:r>
              <a:rPr lang="en-US" sz="1400" b="1" dirty="0">
                <a:solidFill>
                  <a:schemeClr val="tx1"/>
                </a:solidFill>
                <a:latin typeface="+mj-lt"/>
              </a:rPr>
              <a:t>)</a:t>
            </a:r>
          </a:p>
        </p:txBody>
      </p:sp>
      <p:sp>
        <p:nvSpPr>
          <p:cNvPr id="42" name="Flowchart: Display 41"/>
          <p:cNvSpPr/>
          <p:nvPr/>
        </p:nvSpPr>
        <p:spPr>
          <a:xfrm>
            <a:off x="3374570" y="2110203"/>
            <a:ext cx="2183081" cy="838200"/>
          </a:xfrm>
          <a:prstGeom prst="flowChartDisplay">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smtClean="0">
                <a:solidFill>
                  <a:schemeClr val="tx1"/>
                </a:solidFill>
                <a:latin typeface="+mj-lt"/>
              </a:rPr>
              <a:t>Stand-alone</a:t>
            </a:r>
          </a:p>
          <a:p>
            <a:pPr algn="ctr">
              <a:defRPr/>
            </a:pPr>
            <a:r>
              <a:rPr lang="en-US" sz="1600" b="1" dirty="0" err="1" smtClean="0">
                <a:solidFill>
                  <a:schemeClr val="tx1"/>
                </a:solidFill>
                <a:latin typeface="+mj-lt"/>
              </a:rPr>
              <a:t>DMGfit</a:t>
            </a:r>
            <a:r>
              <a:rPr lang="en-US" sz="1600" b="1" dirty="0" smtClean="0">
                <a:solidFill>
                  <a:schemeClr val="tx1"/>
                </a:solidFill>
                <a:latin typeface="+mj-lt"/>
              </a:rPr>
              <a:t> (MATLAB</a:t>
            </a:r>
            <a:r>
              <a:rPr lang="en-US" sz="1400" b="1" dirty="0" smtClean="0">
                <a:solidFill>
                  <a:schemeClr val="tx1"/>
                </a:solidFill>
                <a:latin typeface="+mj-lt"/>
              </a:rPr>
              <a:t>)</a:t>
            </a:r>
            <a:endParaRPr lang="en-US" sz="1400" b="1" dirty="0">
              <a:solidFill>
                <a:schemeClr val="tx1"/>
              </a:solidFill>
              <a:latin typeface="+mj-lt"/>
            </a:endParaRPr>
          </a:p>
        </p:txBody>
      </p:sp>
      <p:sp>
        <p:nvSpPr>
          <p:cNvPr id="43" name="Left-Right Arrow 42"/>
          <p:cNvSpPr/>
          <p:nvPr/>
        </p:nvSpPr>
        <p:spPr>
          <a:xfrm rot="20011060">
            <a:off x="2709752" y="2843340"/>
            <a:ext cx="680863" cy="381000"/>
          </a:xfrm>
          <a:prstGeom prst="leftRightArrow">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47" name="TextBox 46"/>
          <p:cNvSpPr txBox="1"/>
          <p:nvPr/>
        </p:nvSpPr>
        <p:spPr>
          <a:xfrm>
            <a:off x="248093" y="4750982"/>
            <a:ext cx="1056700" cy="307777"/>
          </a:xfrm>
          <a:prstGeom prst="rect">
            <a:avLst/>
          </a:prstGeom>
          <a:solidFill>
            <a:srgbClr val="FFC000"/>
          </a:solidFill>
        </p:spPr>
        <p:txBody>
          <a:bodyPr wrap="none" rtlCol="0">
            <a:spAutoFit/>
          </a:bodyPr>
          <a:lstStyle/>
          <a:p>
            <a:r>
              <a:rPr lang="en-US" sz="1400" b="1" dirty="0" smtClean="0">
                <a:latin typeface="+mj-lt"/>
              </a:rPr>
              <a:t>Y. </a:t>
            </a:r>
            <a:r>
              <a:rPr lang="en-US" sz="1400" b="1" dirty="0" err="1" smtClean="0">
                <a:latin typeface="+mj-lt"/>
              </a:rPr>
              <a:t>Hammi</a:t>
            </a:r>
            <a:endParaRPr lang="en-US" sz="1400" b="1" dirty="0">
              <a:latin typeface="+mj-lt"/>
            </a:endParaRPr>
          </a:p>
        </p:txBody>
      </p:sp>
      <p:sp>
        <p:nvSpPr>
          <p:cNvPr id="48" name="TextBox 47"/>
          <p:cNvSpPr txBox="1"/>
          <p:nvPr/>
        </p:nvSpPr>
        <p:spPr>
          <a:xfrm>
            <a:off x="381000" y="2228850"/>
            <a:ext cx="2133600" cy="1292662"/>
          </a:xfrm>
          <a:prstGeom prst="rect">
            <a:avLst/>
          </a:prstGeom>
          <a:solidFill>
            <a:srgbClr val="FFC000"/>
          </a:solidFill>
          <a:ln w="25400">
            <a:solidFill>
              <a:schemeClr val="tx1"/>
            </a:solidFill>
          </a:ln>
        </p:spPr>
        <p:txBody>
          <a:bodyPr wrap="square" rtlCol="0">
            <a:spAutoFit/>
          </a:bodyPr>
          <a:lstStyle/>
          <a:p>
            <a:pPr algn="ctr"/>
            <a:endParaRPr lang="en-US" sz="1400" b="1" dirty="0" smtClean="0">
              <a:latin typeface="+mj-lt"/>
            </a:endParaRPr>
          </a:p>
          <a:p>
            <a:pPr algn="ctr"/>
            <a:endParaRPr lang="en-US" sz="1600" b="1" dirty="0" smtClean="0">
              <a:latin typeface="+mj-lt"/>
            </a:endParaRPr>
          </a:p>
          <a:p>
            <a:pPr algn="ctr"/>
            <a:r>
              <a:rPr lang="en-US" sz="1600" b="1" dirty="0" smtClean="0">
                <a:latin typeface="+mj-lt"/>
              </a:rPr>
              <a:t>Material Point</a:t>
            </a:r>
          </a:p>
          <a:p>
            <a:pPr algn="ctr"/>
            <a:r>
              <a:rPr lang="en-US" sz="1600" b="1" dirty="0" smtClean="0">
                <a:latin typeface="+mj-lt"/>
              </a:rPr>
              <a:t>Simulator (Fortran)</a:t>
            </a:r>
            <a:endParaRPr lang="en-US" sz="1600" b="1" dirty="0">
              <a:latin typeface="+mj-lt"/>
            </a:endParaRPr>
          </a:p>
        </p:txBody>
      </p:sp>
      <p:sp>
        <p:nvSpPr>
          <p:cNvPr id="41" name="Flowchart: Document 40"/>
          <p:cNvSpPr/>
          <p:nvPr/>
        </p:nvSpPr>
        <p:spPr>
          <a:xfrm>
            <a:off x="685800" y="1847850"/>
            <a:ext cx="1600200" cy="838200"/>
          </a:xfrm>
          <a:prstGeom prst="flowChartDocument">
            <a:avLst/>
          </a:prstGeom>
          <a:solidFill>
            <a:srgbClr val="FFFF00"/>
          </a:solidFill>
          <a:ln w="254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smtClean="0">
                <a:solidFill>
                  <a:schemeClr val="tx1"/>
                </a:solidFill>
                <a:latin typeface="+mj-lt"/>
              </a:rPr>
              <a:t>DMG UMAT</a:t>
            </a:r>
            <a:endParaRPr lang="en-US" sz="1600" b="1" dirty="0">
              <a:solidFill>
                <a:schemeClr val="tx1"/>
              </a:solidFill>
              <a:latin typeface="+mj-lt"/>
            </a:endParaRPr>
          </a:p>
          <a:p>
            <a:pPr algn="ctr">
              <a:defRPr/>
            </a:pPr>
            <a:r>
              <a:rPr lang="en-US" sz="1600" b="1" dirty="0" smtClean="0">
                <a:solidFill>
                  <a:schemeClr val="tx1"/>
                </a:solidFill>
                <a:latin typeface="+mj-lt"/>
              </a:rPr>
              <a:t>(Fortran)</a:t>
            </a:r>
            <a:endParaRPr lang="en-US" sz="1600" b="1" dirty="0">
              <a:solidFill>
                <a:schemeClr val="tx1"/>
              </a:solidFill>
              <a:latin typeface="+mj-lt"/>
            </a:endParaRPr>
          </a:p>
        </p:txBody>
      </p:sp>
      <p:pic>
        <p:nvPicPr>
          <p:cNvPr id="2050" name="Picture 2"/>
          <p:cNvPicPr>
            <a:picLocks noChangeAspect="1" noChangeArrowheads="1"/>
          </p:cNvPicPr>
          <p:nvPr/>
        </p:nvPicPr>
        <p:blipFill>
          <a:blip r:embed="rId11" cstate="print"/>
          <a:srcRect/>
          <a:stretch>
            <a:fillRect/>
          </a:stretch>
        </p:blipFill>
        <p:spPr bwMode="auto">
          <a:xfrm>
            <a:off x="6115929" y="4280743"/>
            <a:ext cx="2743200" cy="1977033"/>
          </a:xfrm>
          <a:prstGeom prst="rect">
            <a:avLst/>
          </a:prstGeom>
          <a:noFill/>
          <a:ln w="9525">
            <a:noFill/>
            <a:miter lim="800000"/>
            <a:headEnd/>
            <a:tailEnd/>
          </a:ln>
        </p:spPr>
      </p:pic>
      <p:sp>
        <p:nvSpPr>
          <p:cNvPr id="28" name="Right Arrow 27"/>
          <p:cNvSpPr/>
          <p:nvPr/>
        </p:nvSpPr>
        <p:spPr>
          <a:xfrm rot="12393529">
            <a:off x="2720728" y="3396010"/>
            <a:ext cx="404394" cy="352760"/>
          </a:xfrm>
          <a:prstGeom prst="rightArrow">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ight Arrow 33"/>
          <p:cNvSpPr/>
          <p:nvPr/>
        </p:nvSpPr>
        <p:spPr>
          <a:xfrm rot="1653425">
            <a:off x="3092202" y="3586510"/>
            <a:ext cx="404394" cy="352760"/>
          </a:xfrm>
          <a:prstGeom prst="right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3089" grpId="0"/>
      <p:bldP spid="32" grpId="0" animBg="1"/>
      <p:bldP spid="28"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97280" y="914400"/>
            <a:ext cx="7274981" cy="54864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sz="2400" dirty="0" smtClean="0"/>
              <a:t>Add isotropic hardening and recovery: C15=2000, C13=1, uncheck; “Apply”; “Optimize”</a:t>
            </a: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1097280" y="914400"/>
            <a:ext cx="7262051" cy="5486400"/>
          </a:xfrm>
          <a:prstGeom prst="rect">
            <a:avLst/>
          </a:prstGeom>
          <a:noFill/>
          <a:ln w="9525">
            <a:noFill/>
            <a:miter lim="800000"/>
            <a:headEnd/>
            <a:tailEnd/>
          </a:ln>
        </p:spPr>
      </p:pic>
      <p:sp>
        <p:nvSpPr>
          <p:cNvPr id="8" name="Left Arrow 7"/>
          <p:cNvSpPr/>
          <p:nvPr/>
        </p:nvSpPr>
        <p:spPr>
          <a:xfrm rot="18294928">
            <a:off x="6830639" y="49634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8916740">
            <a:off x="2753938" y="4315767"/>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8444335">
            <a:off x="1506163" y="426814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 {C9, C7} and {C15, C13}</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smtClean="0"/>
              <a:t>Step 4 - Restore second dataset. </a:t>
            </a:r>
            <a:endParaRPr lang="en-US" b="0" i="1" dirty="0"/>
          </a:p>
        </p:txBody>
      </p:sp>
      <p:sp>
        <p:nvSpPr>
          <p:cNvPr id="15" name="Content Placeholder 14"/>
          <p:cNvSpPr>
            <a:spLocks noGrp="1"/>
          </p:cNvSpPr>
          <p:nvPr>
            <p:ph idx="1"/>
          </p:nvPr>
        </p:nvSpPr>
        <p:spPr>
          <a:xfrm>
            <a:off x="457200" y="828675"/>
            <a:ext cx="8229600" cy="5419725"/>
          </a:xfrm>
        </p:spPr>
        <p:txBody>
          <a:bodyPr/>
          <a:lstStyle/>
          <a:p>
            <a:pPr marL="457200" lvl="0" indent="-457200">
              <a:buNone/>
            </a:pPr>
            <a:endParaRPr lang="en-US" sz="2400" b="1" dirty="0" smtClean="0">
              <a:solidFill>
                <a:srgbClr val="800000"/>
              </a:solidFill>
              <a:latin typeface="+mj-lt"/>
            </a:endParaRPr>
          </a:p>
          <a:p>
            <a:pPr marL="457200" lvl="0" indent="-457200">
              <a:buNone/>
            </a:pPr>
            <a:r>
              <a:rPr lang="en-US" sz="2400" b="1" dirty="0" smtClean="0">
                <a:solidFill>
                  <a:srgbClr val="800000"/>
                </a:solidFill>
                <a:latin typeface="+mj-lt"/>
              </a:rPr>
              <a:t>If it has a different temperature than the first, adjust the constants as follows: </a:t>
            </a:r>
          </a:p>
          <a:p>
            <a:pPr marL="457200" lvl="0" indent="-457200">
              <a:buFont typeface="+mj-lt"/>
              <a:buAutoNum type="arabicPeriod"/>
            </a:pPr>
            <a:r>
              <a:rPr lang="en-US" sz="2400" b="1" dirty="0" smtClean="0">
                <a:solidFill>
                  <a:srgbClr val="800000"/>
                </a:solidFill>
                <a:latin typeface="+mj-lt"/>
              </a:rPr>
              <a:t>{C3, C4} if yield is temperature dependent; </a:t>
            </a:r>
          </a:p>
          <a:p>
            <a:pPr marL="457200" lvl="0" indent="-457200">
              <a:buFont typeface="+mj-lt"/>
              <a:buAutoNum type="arabicPeriod"/>
            </a:pPr>
            <a:r>
              <a:rPr lang="en-US" sz="2400" b="1" dirty="0" smtClean="0">
                <a:solidFill>
                  <a:srgbClr val="800000"/>
                </a:solidFill>
                <a:latin typeface="+mj-lt"/>
              </a:rPr>
              <a:t>{C9, C10; C7, C8};</a:t>
            </a:r>
          </a:p>
          <a:p>
            <a:pPr marL="457200" lvl="0" indent="-457200">
              <a:buFont typeface="+mj-lt"/>
              <a:buAutoNum type="arabicPeriod"/>
            </a:pPr>
            <a:r>
              <a:rPr lang="en-US" sz="2400" b="1" dirty="0" smtClean="0">
                <a:solidFill>
                  <a:srgbClr val="800000"/>
                </a:solidFill>
                <a:latin typeface="+mj-lt"/>
              </a:rPr>
              <a:t>{C15, C16; C13, C14}. </a:t>
            </a:r>
          </a:p>
          <a:p>
            <a:pPr marL="457200" lvl="0" indent="-457200">
              <a:buNone/>
            </a:pPr>
            <a:endParaRPr lang="en-US" sz="2400" b="1" dirty="0" smtClean="0">
              <a:solidFill>
                <a:srgbClr val="800000"/>
              </a:solidFill>
              <a:latin typeface="+mj-lt"/>
            </a:endParaRPr>
          </a:p>
          <a:p>
            <a:pPr marL="457200" lvl="0" indent="-457200">
              <a:buNone/>
            </a:pPr>
            <a:r>
              <a:rPr lang="en-US" sz="2400" b="1" dirty="0" smtClean="0">
                <a:solidFill>
                  <a:srgbClr val="800000"/>
                </a:solidFill>
                <a:latin typeface="+mj-lt"/>
              </a:rPr>
              <a:t>If the dataset has a different strain rate, adjust</a:t>
            </a:r>
          </a:p>
          <a:p>
            <a:pPr marL="457200" lvl="0" indent="-457200">
              <a:buFont typeface="+mj-lt"/>
              <a:buAutoNum type="arabicPeriod"/>
            </a:pPr>
            <a:r>
              <a:rPr lang="en-US" sz="2400" b="1" dirty="0" smtClean="0">
                <a:solidFill>
                  <a:srgbClr val="800000"/>
                </a:solidFill>
                <a:latin typeface="+mj-lt"/>
              </a:rPr>
              <a:t>C1 and C5 if yield is strain rate dependent; </a:t>
            </a:r>
          </a:p>
          <a:p>
            <a:pPr marL="457200" lvl="0" indent="-457200">
              <a:buFont typeface="+mj-lt"/>
              <a:buAutoNum type="arabicPeriod"/>
            </a:pPr>
            <a:r>
              <a:rPr lang="en-US" sz="2400" b="1" dirty="0" smtClean="0">
                <a:solidFill>
                  <a:srgbClr val="800000"/>
                </a:solidFill>
                <a:latin typeface="+mj-lt"/>
              </a:rPr>
              <a:t>{C9, C7, C11};</a:t>
            </a:r>
          </a:p>
          <a:p>
            <a:pPr marL="457200" lvl="0" indent="-457200">
              <a:buFont typeface="+mj-lt"/>
              <a:buAutoNum type="arabicPeriod"/>
            </a:pPr>
            <a:r>
              <a:rPr lang="en-US" sz="2400" b="1" dirty="0" smtClean="0">
                <a:solidFill>
                  <a:srgbClr val="800000"/>
                </a:solidFill>
                <a:latin typeface="+mj-lt"/>
              </a:rPr>
              <a:t>{C15, C13, C17}. </a:t>
            </a:r>
          </a:p>
          <a:p>
            <a:pPr marL="457200" indent="-457200">
              <a:buFont typeface="+mj-lt"/>
              <a:buAutoNum type="arabicPeriod" startAt="3"/>
            </a:pPr>
            <a:endParaRPr lang="en-US" sz="2400" b="1" dirty="0">
              <a:solidFill>
                <a:srgbClr val="800000"/>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Select MSU2 (excl)</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572948">
            <a:off x="3057008" y="136561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“Restore” MSU2 (higher temp. than MSU1)</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5" name="Left Arrow 4"/>
          <p:cNvSpPr/>
          <p:nvPr/>
        </p:nvSpPr>
        <p:spPr>
          <a:xfrm rot="7900545">
            <a:off x="1858588" y="166781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MSU1 already fitted; MSU2 just restored</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cstate="print"/>
          <a:srcRect/>
          <a:stretch>
            <a:fillRect/>
          </a:stretch>
        </p:blipFill>
        <p:spPr bwMode="auto">
          <a:xfrm>
            <a:off x="1097280" y="914400"/>
            <a:ext cx="7159451" cy="5486400"/>
          </a:xfrm>
          <a:prstGeom prst="rect">
            <a:avLst/>
          </a:prstGeom>
          <a:noFill/>
          <a:ln w="9525">
            <a:noFill/>
            <a:miter lim="800000"/>
            <a:headEnd/>
            <a:tailEnd/>
          </a:ln>
        </p:spPr>
      </p:pic>
      <p:pic>
        <p:nvPicPr>
          <p:cNvPr id="29" name="Picture 3"/>
          <p:cNvPicPr>
            <a:picLocks noChangeAspect="1" noChangeArrowheads="1"/>
          </p:cNvPicPr>
          <p:nvPr/>
        </p:nvPicPr>
        <p:blipFill>
          <a:blip r:embed="rId3" cstate="print"/>
          <a:srcRect/>
          <a:stretch>
            <a:fillRect/>
          </a:stretch>
        </p:blipFill>
        <p:spPr bwMode="auto">
          <a:xfrm>
            <a:off x="2867025" y="1323976"/>
            <a:ext cx="3055659" cy="2609849"/>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sz="2400" dirty="0" smtClean="0"/>
              <a:t>Add temperature dependence to yield: Estimate C3 &amp; C4 from MSU1 &amp; MSU2</a:t>
            </a:r>
            <a:endParaRPr lang="en-US" sz="2400" dirty="0"/>
          </a:p>
        </p:txBody>
      </p:sp>
      <p:pic>
        <p:nvPicPr>
          <p:cNvPr id="17416" name="Picture 8"/>
          <p:cNvPicPr>
            <a:picLocks noChangeAspect="1" noChangeArrowheads="1"/>
          </p:cNvPicPr>
          <p:nvPr/>
        </p:nvPicPr>
        <p:blipFill>
          <a:blip r:embed="rId4" cstate="print"/>
          <a:srcRect/>
          <a:stretch>
            <a:fillRect/>
          </a:stretch>
        </p:blipFill>
        <p:spPr bwMode="auto">
          <a:xfrm>
            <a:off x="2345436" y="4984605"/>
            <a:ext cx="2222142" cy="849267"/>
          </a:xfrm>
          <a:prstGeom prst="rect">
            <a:avLst/>
          </a:prstGeom>
          <a:noFill/>
          <a:ln w="9525">
            <a:noFill/>
            <a:miter lim="800000"/>
            <a:headEnd/>
            <a:tailEnd/>
          </a:ln>
        </p:spPr>
      </p:pic>
      <p:sp>
        <p:nvSpPr>
          <p:cNvPr id="12" name="Left Arrow 11"/>
          <p:cNvSpPr/>
          <p:nvPr/>
        </p:nvSpPr>
        <p:spPr>
          <a:xfrm rot="7900545">
            <a:off x="1020388" y="205834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rot="9792123">
            <a:off x="2787397" y="5622561"/>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3605" y="2346179"/>
            <a:ext cx="369012" cy="461665"/>
          </a:xfrm>
          <a:prstGeom prst="rect">
            <a:avLst/>
          </a:prstGeom>
          <a:noFill/>
        </p:spPr>
        <p:txBody>
          <a:bodyPr wrap="none" rtlCol="0">
            <a:spAutoFit/>
          </a:bodyPr>
          <a:lstStyle/>
          <a:p>
            <a:r>
              <a:rPr lang="en-US" sz="2400" b="1" dirty="0" smtClean="0">
                <a:solidFill>
                  <a:srgbClr val="FF0000"/>
                </a:solidFill>
                <a:latin typeface="+mj-lt"/>
              </a:rPr>
              <a:t>a</a:t>
            </a:r>
            <a:endParaRPr lang="en-US" sz="2400" b="1" dirty="0">
              <a:solidFill>
                <a:srgbClr val="FF0000"/>
              </a:solidFill>
              <a:latin typeface="+mj-lt"/>
            </a:endParaRPr>
          </a:p>
        </p:txBody>
      </p:sp>
      <p:sp>
        <p:nvSpPr>
          <p:cNvPr id="18" name="TextBox 17"/>
          <p:cNvSpPr txBox="1"/>
          <p:nvPr/>
        </p:nvSpPr>
        <p:spPr>
          <a:xfrm>
            <a:off x="2317605" y="2096797"/>
            <a:ext cx="378630" cy="461665"/>
          </a:xfrm>
          <a:prstGeom prst="rect">
            <a:avLst/>
          </a:prstGeom>
          <a:noFill/>
        </p:spPr>
        <p:txBody>
          <a:bodyPr wrap="none" rtlCol="0">
            <a:spAutoFit/>
          </a:bodyPr>
          <a:lstStyle/>
          <a:p>
            <a:r>
              <a:rPr lang="en-US" sz="2400" b="1" dirty="0" smtClean="0">
                <a:solidFill>
                  <a:srgbClr val="FF0000"/>
                </a:solidFill>
                <a:latin typeface="+mj-lt"/>
              </a:rPr>
              <a:t>b</a:t>
            </a:r>
            <a:endParaRPr lang="en-US" sz="2400" b="1" dirty="0">
              <a:solidFill>
                <a:srgbClr val="FF0000"/>
              </a:solidFill>
              <a:latin typeface="+mj-lt"/>
            </a:endParaRPr>
          </a:p>
        </p:txBody>
      </p:sp>
      <p:sp>
        <p:nvSpPr>
          <p:cNvPr id="19" name="TextBox 18"/>
          <p:cNvSpPr txBox="1"/>
          <p:nvPr/>
        </p:nvSpPr>
        <p:spPr>
          <a:xfrm>
            <a:off x="1463057" y="3326803"/>
            <a:ext cx="346570" cy="461665"/>
          </a:xfrm>
          <a:prstGeom prst="rect">
            <a:avLst/>
          </a:prstGeom>
          <a:noFill/>
        </p:spPr>
        <p:txBody>
          <a:bodyPr wrap="none" rtlCol="0">
            <a:spAutoFit/>
          </a:bodyPr>
          <a:lstStyle/>
          <a:p>
            <a:r>
              <a:rPr lang="en-US" sz="2400" b="1" dirty="0" smtClean="0">
                <a:solidFill>
                  <a:srgbClr val="FF0000"/>
                </a:solidFill>
                <a:latin typeface="+mj-lt"/>
              </a:rPr>
              <a:t>c</a:t>
            </a:r>
            <a:endParaRPr lang="en-US" sz="2400" b="1" dirty="0">
              <a:solidFill>
                <a:srgbClr val="FF0000"/>
              </a:solidFill>
              <a:latin typeface="+mj-lt"/>
            </a:endParaRPr>
          </a:p>
        </p:txBody>
      </p:sp>
      <p:sp>
        <p:nvSpPr>
          <p:cNvPr id="20" name="TextBox 19"/>
          <p:cNvSpPr txBox="1"/>
          <p:nvPr/>
        </p:nvSpPr>
        <p:spPr>
          <a:xfrm>
            <a:off x="1990083" y="4001520"/>
            <a:ext cx="378630" cy="461665"/>
          </a:xfrm>
          <a:prstGeom prst="rect">
            <a:avLst/>
          </a:prstGeom>
          <a:noFill/>
        </p:spPr>
        <p:txBody>
          <a:bodyPr wrap="none" rtlCol="0">
            <a:spAutoFit/>
          </a:bodyPr>
          <a:lstStyle/>
          <a:p>
            <a:r>
              <a:rPr lang="en-US" sz="2400" b="1" dirty="0" smtClean="0">
                <a:solidFill>
                  <a:srgbClr val="FF0000"/>
                </a:solidFill>
                <a:latin typeface="+mj-lt"/>
              </a:rPr>
              <a:t>d</a:t>
            </a:r>
            <a:endParaRPr lang="en-US" sz="2400" b="1" dirty="0">
              <a:solidFill>
                <a:srgbClr val="FF0000"/>
              </a:solidFill>
              <a:latin typeface="+mj-lt"/>
            </a:endParaRPr>
          </a:p>
        </p:txBody>
      </p:sp>
      <p:sp>
        <p:nvSpPr>
          <p:cNvPr id="21" name="TextBox 20"/>
          <p:cNvSpPr txBox="1"/>
          <p:nvPr/>
        </p:nvSpPr>
        <p:spPr>
          <a:xfrm>
            <a:off x="2458645" y="5766312"/>
            <a:ext cx="367408" cy="461665"/>
          </a:xfrm>
          <a:prstGeom prst="rect">
            <a:avLst/>
          </a:prstGeom>
          <a:noFill/>
        </p:spPr>
        <p:txBody>
          <a:bodyPr wrap="none" rtlCol="0">
            <a:spAutoFit/>
          </a:bodyPr>
          <a:lstStyle/>
          <a:p>
            <a:r>
              <a:rPr lang="en-US" sz="2400" b="1" dirty="0" smtClean="0">
                <a:solidFill>
                  <a:srgbClr val="FF0000"/>
                </a:solidFill>
                <a:latin typeface="+mj-lt"/>
              </a:rPr>
              <a:t>e</a:t>
            </a:r>
            <a:endParaRPr lang="en-US" sz="2400" b="1" dirty="0">
              <a:solidFill>
                <a:srgbClr val="FF0000"/>
              </a:solidFill>
              <a:latin typeface="+mj-lt"/>
            </a:endParaRPr>
          </a:p>
        </p:txBody>
      </p:sp>
      <p:sp>
        <p:nvSpPr>
          <p:cNvPr id="24" name="TextBox 23"/>
          <p:cNvSpPr txBox="1"/>
          <p:nvPr/>
        </p:nvSpPr>
        <p:spPr>
          <a:xfrm>
            <a:off x="4614202" y="1918110"/>
            <a:ext cx="4356061" cy="2677656"/>
          </a:xfrm>
          <a:prstGeom prst="rect">
            <a:avLst/>
          </a:prstGeom>
          <a:noFill/>
        </p:spPr>
        <p:txBody>
          <a:bodyPr wrap="square" rtlCol="0">
            <a:spAutoFit/>
          </a:bodyPr>
          <a:lstStyle/>
          <a:p>
            <a:pPr marL="457200" indent="-457200">
              <a:buAutoNum type="alphaLcPeriod"/>
            </a:pPr>
            <a:r>
              <a:rPr lang="en-US" sz="2400" b="1" dirty="0" smtClean="0">
                <a:solidFill>
                  <a:srgbClr val="FF0000"/>
                </a:solidFill>
                <a:latin typeface="+mj-lt"/>
              </a:rPr>
              <a:t>Optimization | Estimate </a:t>
            </a:r>
          </a:p>
          <a:p>
            <a:pPr marL="457200" indent="-457200"/>
            <a:r>
              <a:rPr lang="en-US" sz="2400" b="1" dirty="0" smtClean="0">
                <a:solidFill>
                  <a:srgbClr val="FF0000"/>
                </a:solidFill>
                <a:latin typeface="+mj-lt"/>
              </a:rPr>
              <a:t>		C3 and C4</a:t>
            </a:r>
          </a:p>
          <a:p>
            <a:r>
              <a:rPr lang="en-US" sz="2400" b="1" dirty="0" smtClean="0">
                <a:solidFill>
                  <a:srgbClr val="FF0000"/>
                </a:solidFill>
                <a:latin typeface="+mj-lt"/>
              </a:rPr>
              <a:t>b. Select MSU1, MSU2</a:t>
            </a:r>
          </a:p>
          <a:p>
            <a:r>
              <a:rPr lang="en-US" sz="2400" b="1" dirty="0" smtClean="0">
                <a:solidFill>
                  <a:srgbClr val="FF0000"/>
                </a:solidFill>
                <a:latin typeface="+mj-lt"/>
              </a:rPr>
              <a:t>c. Enter 120 for MSU1,</a:t>
            </a:r>
          </a:p>
          <a:p>
            <a:r>
              <a:rPr lang="en-US" sz="2400" b="1" dirty="0" smtClean="0">
                <a:solidFill>
                  <a:srgbClr val="FF0000"/>
                </a:solidFill>
                <a:latin typeface="+mj-lt"/>
              </a:rPr>
              <a:t>	32 for MSU2</a:t>
            </a:r>
          </a:p>
          <a:p>
            <a:r>
              <a:rPr lang="en-US" sz="2400" b="1" dirty="0" smtClean="0">
                <a:solidFill>
                  <a:srgbClr val="FF0000"/>
                </a:solidFill>
                <a:latin typeface="+mj-lt"/>
              </a:rPr>
              <a:t>d. OK</a:t>
            </a:r>
          </a:p>
          <a:p>
            <a:r>
              <a:rPr lang="en-US" sz="2400" b="1" dirty="0" smtClean="0">
                <a:solidFill>
                  <a:srgbClr val="FF0000"/>
                </a:solidFill>
                <a:latin typeface="+mj-lt"/>
              </a:rPr>
              <a:t>e. OK</a:t>
            </a:r>
          </a:p>
        </p:txBody>
      </p:sp>
      <p:pic>
        <p:nvPicPr>
          <p:cNvPr id="28" name="Picture 4"/>
          <p:cNvPicPr>
            <a:picLocks noChangeAspect="1" noChangeArrowheads="1"/>
          </p:cNvPicPr>
          <p:nvPr/>
        </p:nvPicPr>
        <p:blipFill>
          <a:blip r:embed="rId5" cstate="print"/>
          <a:srcRect/>
          <a:stretch>
            <a:fillRect/>
          </a:stretch>
        </p:blipFill>
        <p:spPr bwMode="auto">
          <a:xfrm>
            <a:off x="2228850" y="2643188"/>
            <a:ext cx="2273010" cy="1500187"/>
          </a:xfrm>
          <a:prstGeom prst="rect">
            <a:avLst/>
          </a:prstGeom>
          <a:noFill/>
          <a:ln w="9525">
            <a:noFill/>
            <a:miter lim="800000"/>
            <a:headEnd/>
            <a:tailEnd/>
          </a:ln>
        </p:spPr>
      </p:pic>
      <p:sp>
        <p:nvSpPr>
          <p:cNvPr id="14" name="Left Arrow 13"/>
          <p:cNvSpPr/>
          <p:nvPr/>
        </p:nvSpPr>
        <p:spPr>
          <a:xfrm rot="9908061">
            <a:off x="1796243" y="3297771"/>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9792123">
            <a:off x="2350426" y="3935077"/>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7532851">
            <a:off x="2516678" y="173968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4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animBg="1"/>
      <p:bldP spid="18" grpId="0"/>
      <p:bldP spid="19" grpId="0" uiExpand="1"/>
      <p:bldP spid="20" grpId="0" uiExpand="1"/>
      <p:bldP spid="21" grpId="0" uiExpand="1"/>
      <p:bldP spid="24" grpId="0" uiExpand="1" build="p"/>
      <p:bldP spid="14" grpId="0" uiExpand="1" animBg="1"/>
      <p:bldP spid="15" grpId="0" uiExpand="1"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C3, C4 automatically estimated</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solidFill>
              <a:srgbClr val="C00000"/>
            </a:solidFill>
            <a:miter lim="800000"/>
            <a:headEnd/>
            <a:tailEnd/>
          </a:ln>
        </p:spPr>
      </p:pic>
      <p:sp>
        <p:nvSpPr>
          <p:cNvPr id="7" name="Oval 6"/>
          <p:cNvSpPr/>
          <p:nvPr/>
        </p:nvSpPr>
        <p:spPr>
          <a:xfrm>
            <a:off x="1143000" y="5133975"/>
            <a:ext cx="2457450" cy="361950"/>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“Apply” C3, C4</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dirty="0" smtClean="0"/>
              <a:t>Add </a:t>
            </a:r>
            <a:r>
              <a:rPr lang="en-US" sz="2000" dirty="0" smtClean="0"/>
              <a:t>temp. </a:t>
            </a:r>
            <a:r>
              <a:rPr lang="en-US" sz="2000" dirty="0" smtClean="0"/>
              <a:t>dependence to kinematic </a:t>
            </a:r>
            <a:r>
              <a:rPr lang="en-US" sz="2000" dirty="0" smtClean="0"/>
              <a:t>hardening </a:t>
            </a:r>
            <a:r>
              <a:rPr lang="en-US" sz="2000" dirty="0" smtClean="0"/>
              <a:t>&amp; </a:t>
            </a:r>
            <a:r>
              <a:rPr lang="en-US" sz="2000" dirty="0" smtClean="0"/>
              <a:t>recovery: </a:t>
            </a:r>
            <a:r>
              <a:rPr lang="en-US" sz="2000" dirty="0" smtClean="0"/>
              <a:t>C10=100, C8=400, </a:t>
            </a:r>
            <a:r>
              <a:rPr lang="en-US" sz="2000" dirty="0" smtClean="0"/>
              <a:t>uncheck; “Apply”; “Optimize”</a:t>
            </a:r>
            <a:endParaRPr lang="en-US" sz="2000" dirty="0"/>
          </a:p>
        </p:txBody>
      </p:sp>
      <p:pic>
        <p:nvPicPr>
          <p:cNvPr id="12290"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9314304">
            <a:off x="5735262" y="5020617"/>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9314304">
            <a:off x="1715713" y="432529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a:spLocks noChangeArrowheads="1"/>
          </p:cNvSpPr>
          <p:nvPr/>
        </p:nvSpPr>
        <p:spPr bwMode="auto">
          <a:xfrm>
            <a:off x="287079" y="1104900"/>
            <a:ext cx="2179673" cy="2943225"/>
          </a:xfrm>
          <a:prstGeom prst="roundRect">
            <a:avLst>
              <a:gd name="adj" fmla="val 16667"/>
            </a:avLst>
          </a:prstGeom>
          <a:solidFill>
            <a:srgbClr val="CCFF99">
              <a:alpha val="50196"/>
            </a:srgbClr>
          </a:solidFill>
          <a:ln w="50800" algn="ctr">
            <a:solidFill>
              <a:srgbClr val="CCFF99"/>
            </a:solidFill>
            <a:round/>
            <a:headEnd/>
            <a:tailEnd/>
          </a:ln>
        </p:spPr>
        <p:txBody>
          <a:bodyPr anchor="ctr"/>
          <a:lstStyle/>
          <a:p>
            <a:pPr algn="ctr" fontAlgn="auto">
              <a:spcBef>
                <a:spcPts val="0"/>
              </a:spcBef>
              <a:spcAft>
                <a:spcPts val="0"/>
              </a:spcAft>
              <a:defRPr/>
            </a:pPr>
            <a:endParaRPr lang="en-US" sz="1100" dirty="0">
              <a:latin typeface="+mj-lt"/>
            </a:endParaRPr>
          </a:p>
        </p:txBody>
      </p:sp>
      <p:sp>
        <p:nvSpPr>
          <p:cNvPr id="51" name="Rounded Rectangle 50"/>
          <p:cNvSpPr>
            <a:spLocks noChangeArrowheads="1"/>
          </p:cNvSpPr>
          <p:nvPr/>
        </p:nvSpPr>
        <p:spPr bwMode="auto">
          <a:xfrm>
            <a:off x="2786786" y="1123950"/>
            <a:ext cx="2583584" cy="2914650"/>
          </a:xfrm>
          <a:prstGeom prst="roundRect">
            <a:avLst>
              <a:gd name="adj" fmla="val 16667"/>
            </a:avLst>
          </a:prstGeom>
          <a:solidFill>
            <a:srgbClr val="CCECFF">
              <a:alpha val="50196"/>
            </a:srgbClr>
          </a:solidFill>
          <a:ln w="50800" algn="ctr">
            <a:solidFill>
              <a:srgbClr val="CCECFF"/>
            </a:solidFill>
            <a:round/>
            <a:headEnd/>
            <a:tailEnd/>
          </a:ln>
        </p:spPr>
        <p:txBody>
          <a:bodyPr anchor="ctr"/>
          <a:lstStyle/>
          <a:p>
            <a:pPr algn="ctr" fontAlgn="auto">
              <a:spcBef>
                <a:spcPts val="0"/>
              </a:spcBef>
              <a:spcAft>
                <a:spcPts val="0"/>
              </a:spcAft>
              <a:defRPr/>
            </a:pPr>
            <a:endParaRPr lang="en-US" sz="1100" dirty="0">
              <a:latin typeface="+mj-lt"/>
            </a:endParaRPr>
          </a:p>
        </p:txBody>
      </p:sp>
      <p:sp>
        <p:nvSpPr>
          <p:cNvPr id="37" name="Flowchart: Document 36"/>
          <p:cNvSpPr/>
          <p:nvPr/>
        </p:nvSpPr>
        <p:spPr>
          <a:xfrm>
            <a:off x="3448050" y="4724400"/>
            <a:ext cx="1295400" cy="1109663"/>
          </a:xfrm>
          <a:prstGeom prst="flowChartDocument">
            <a:avLst/>
          </a:prstGeom>
          <a:solidFill>
            <a:srgbClr val="CCFF99">
              <a:alpha val="50196"/>
            </a:srgbClr>
          </a:solid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mj-lt"/>
              </a:rPr>
              <a:t>Optimized</a:t>
            </a:r>
          </a:p>
          <a:p>
            <a:pPr algn="ctr" fontAlgn="auto">
              <a:spcBef>
                <a:spcPts val="0"/>
              </a:spcBef>
              <a:spcAft>
                <a:spcPts val="0"/>
              </a:spcAft>
              <a:defRPr/>
            </a:pPr>
            <a:r>
              <a:rPr lang="en-US" sz="1600" b="1" dirty="0">
                <a:solidFill>
                  <a:schemeClr val="tx1"/>
                </a:solidFill>
                <a:latin typeface="+mj-lt"/>
              </a:rPr>
              <a:t>model constants</a:t>
            </a:r>
          </a:p>
        </p:txBody>
      </p:sp>
      <p:cxnSp>
        <p:nvCxnSpPr>
          <p:cNvPr id="9220" name="Straight Arrow Connector 43"/>
          <p:cNvCxnSpPr>
            <a:cxnSpLocks noChangeShapeType="1"/>
          </p:cNvCxnSpPr>
          <p:nvPr/>
        </p:nvCxnSpPr>
        <p:spPr bwMode="auto">
          <a:xfrm flipH="1">
            <a:off x="4065588" y="3657600"/>
            <a:ext cx="4762" cy="874713"/>
          </a:xfrm>
          <a:prstGeom prst="straightConnector1">
            <a:avLst/>
          </a:prstGeom>
          <a:noFill/>
          <a:ln w="38100" algn="ctr">
            <a:solidFill>
              <a:schemeClr val="tx1"/>
            </a:solidFill>
            <a:round/>
            <a:headEnd/>
            <a:tailEnd type="arrow" w="med" len="med"/>
          </a:ln>
        </p:spPr>
      </p:cxnSp>
      <p:sp>
        <p:nvSpPr>
          <p:cNvPr id="45" name="Flowchart: Decision 44"/>
          <p:cNvSpPr/>
          <p:nvPr/>
        </p:nvSpPr>
        <p:spPr>
          <a:xfrm>
            <a:off x="3408363" y="2914650"/>
            <a:ext cx="1323975" cy="69056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mj-lt"/>
              </a:rPr>
              <a:t>Good </a:t>
            </a:r>
          </a:p>
          <a:p>
            <a:pPr algn="ctr" fontAlgn="auto">
              <a:spcBef>
                <a:spcPts val="0"/>
              </a:spcBef>
              <a:spcAft>
                <a:spcPts val="0"/>
              </a:spcAft>
              <a:defRPr/>
            </a:pPr>
            <a:r>
              <a:rPr lang="en-US" sz="1400" b="1" dirty="0">
                <a:solidFill>
                  <a:schemeClr val="tx1"/>
                </a:solidFill>
                <a:latin typeface="+mj-lt"/>
              </a:rPr>
              <a:t>fit ?</a:t>
            </a:r>
            <a:endParaRPr lang="en-US" b="1" dirty="0">
              <a:solidFill>
                <a:schemeClr val="tx1"/>
              </a:solidFill>
              <a:latin typeface="+mj-lt"/>
            </a:endParaRPr>
          </a:p>
        </p:txBody>
      </p:sp>
      <p:sp>
        <p:nvSpPr>
          <p:cNvPr id="9222" name="TextBox 49"/>
          <p:cNvSpPr txBox="1">
            <a:spLocks noChangeArrowheads="1"/>
          </p:cNvSpPr>
          <p:nvPr/>
        </p:nvSpPr>
        <p:spPr bwMode="auto">
          <a:xfrm>
            <a:off x="4133850" y="3505200"/>
            <a:ext cx="452816" cy="307777"/>
          </a:xfrm>
          <a:prstGeom prst="rect">
            <a:avLst/>
          </a:prstGeom>
          <a:noFill/>
          <a:ln w="9525">
            <a:noFill/>
            <a:miter lim="800000"/>
            <a:headEnd/>
            <a:tailEnd/>
          </a:ln>
        </p:spPr>
        <p:txBody>
          <a:bodyPr wrap="none">
            <a:spAutoFit/>
          </a:bodyPr>
          <a:lstStyle/>
          <a:p>
            <a:r>
              <a:rPr lang="en-US" sz="1400" dirty="0">
                <a:latin typeface="+mj-lt"/>
              </a:rPr>
              <a:t>Yes</a:t>
            </a:r>
            <a:endParaRPr lang="en-US" sz="1800" dirty="0">
              <a:latin typeface="+mj-lt"/>
            </a:endParaRPr>
          </a:p>
        </p:txBody>
      </p:sp>
      <p:sp>
        <p:nvSpPr>
          <p:cNvPr id="54" name="Flowchart: Process 53"/>
          <p:cNvSpPr/>
          <p:nvPr/>
        </p:nvSpPr>
        <p:spPr>
          <a:xfrm>
            <a:off x="3371850" y="1676400"/>
            <a:ext cx="1524000" cy="762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mj-lt"/>
              </a:rPr>
              <a:t>Generate candidate constants</a:t>
            </a:r>
          </a:p>
        </p:txBody>
      </p:sp>
      <p:sp>
        <p:nvSpPr>
          <p:cNvPr id="9224" name="TextBox 60"/>
          <p:cNvSpPr txBox="1">
            <a:spLocks noChangeArrowheads="1"/>
          </p:cNvSpPr>
          <p:nvPr/>
        </p:nvSpPr>
        <p:spPr bwMode="auto">
          <a:xfrm>
            <a:off x="4133850" y="2667000"/>
            <a:ext cx="411163" cy="304800"/>
          </a:xfrm>
          <a:prstGeom prst="rect">
            <a:avLst/>
          </a:prstGeom>
          <a:noFill/>
          <a:ln w="9525">
            <a:noFill/>
            <a:miter lim="800000"/>
            <a:headEnd/>
            <a:tailEnd/>
          </a:ln>
        </p:spPr>
        <p:txBody>
          <a:bodyPr wrap="none">
            <a:spAutoFit/>
          </a:bodyPr>
          <a:lstStyle/>
          <a:p>
            <a:r>
              <a:rPr lang="en-US" sz="1400" dirty="0">
                <a:latin typeface="+mj-lt"/>
              </a:rPr>
              <a:t>No</a:t>
            </a:r>
          </a:p>
        </p:txBody>
      </p:sp>
      <p:cxnSp>
        <p:nvCxnSpPr>
          <p:cNvPr id="9225" name="Straight Arrow Connector 61"/>
          <p:cNvCxnSpPr>
            <a:cxnSpLocks noChangeShapeType="1"/>
          </p:cNvCxnSpPr>
          <p:nvPr/>
        </p:nvCxnSpPr>
        <p:spPr bwMode="auto">
          <a:xfrm>
            <a:off x="4067175" y="2498725"/>
            <a:ext cx="3175" cy="366713"/>
          </a:xfrm>
          <a:prstGeom prst="straightConnector1">
            <a:avLst/>
          </a:prstGeom>
          <a:noFill/>
          <a:ln w="38100" algn="ctr">
            <a:solidFill>
              <a:schemeClr val="tx1"/>
            </a:solidFill>
            <a:round/>
            <a:headEnd type="arrow" w="med" len="med"/>
            <a:tailEnd/>
          </a:ln>
        </p:spPr>
      </p:cxnSp>
      <p:sp>
        <p:nvSpPr>
          <p:cNvPr id="67" name="Rounded Rectangle 66"/>
          <p:cNvSpPr>
            <a:spLocks noChangeArrowheads="1"/>
          </p:cNvSpPr>
          <p:nvPr/>
        </p:nvSpPr>
        <p:spPr bwMode="auto">
          <a:xfrm>
            <a:off x="6343650" y="4881563"/>
            <a:ext cx="2362200" cy="1295400"/>
          </a:xfrm>
          <a:prstGeom prst="roundRect">
            <a:avLst>
              <a:gd name="adj" fmla="val 16667"/>
            </a:avLst>
          </a:prstGeom>
          <a:solidFill>
            <a:srgbClr val="FFFF00">
              <a:alpha val="50196"/>
            </a:srgbClr>
          </a:solidFill>
          <a:ln w="50800" algn="ctr">
            <a:solidFill>
              <a:srgbClr val="FFFF00"/>
            </a:solidFill>
            <a:round/>
            <a:headEnd/>
            <a:tailEnd/>
          </a:ln>
        </p:spPr>
        <p:txBody>
          <a:bodyPr anchor="ctr"/>
          <a:lstStyle/>
          <a:p>
            <a:pPr algn="ctr" fontAlgn="auto">
              <a:spcBef>
                <a:spcPts val="0"/>
              </a:spcBef>
              <a:spcAft>
                <a:spcPts val="0"/>
              </a:spcAft>
              <a:defRPr/>
            </a:pPr>
            <a:r>
              <a:rPr lang="en-US" sz="2400" b="1" dirty="0">
                <a:latin typeface="+mj-lt"/>
              </a:rPr>
              <a:t>Damage model</a:t>
            </a:r>
          </a:p>
          <a:p>
            <a:pPr algn="ctr" fontAlgn="auto">
              <a:spcBef>
                <a:spcPts val="0"/>
              </a:spcBef>
              <a:spcAft>
                <a:spcPts val="0"/>
              </a:spcAft>
              <a:defRPr/>
            </a:pPr>
            <a:r>
              <a:rPr lang="en-US" sz="2400" b="1" dirty="0">
                <a:latin typeface="+mj-lt"/>
              </a:rPr>
              <a:t>UMAT</a:t>
            </a:r>
          </a:p>
        </p:txBody>
      </p:sp>
      <p:sp>
        <p:nvSpPr>
          <p:cNvPr id="68" name="Rounded Rectangle 67"/>
          <p:cNvSpPr>
            <a:spLocks noChangeArrowheads="1"/>
          </p:cNvSpPr>
          <p:nvPr/>
        </p:nvSpPr>
        <p:spPr bwMode="auto">
          <a:xfrm>
            <a:off x="6354040" y="1828800"/>
            <a:ext cx="2351809" cy="1752600"/>
          </a:xfrm>
          <a:prstGeom prst="roundRect">
            <a:avLst>
              <a:gd name="adj" fmla="val 16667"/>
            </a:avLst>
          </a:prstGeom>
          <a:solidFill>
            <a:srgbClr val="FFC000">
              <a:alpha val="60000"/>
            </a:srgbClr>
          </a:solidFill>
          <a:ln w="50800" algn="ctr">
            <a:solidFill>
              <a:srgbClr val="FFC000"/>
            </a:solidFill>
            <a:round/>
            <a:headEnd/>
            <a:tailEnd/>
          </a:ln>
        </p:spPr>
        <p:txBody>
          <a:bodyPr anchor="ctr"/>
          <a:lstStyle/>
          <a:p>
            <a:pPr algn="ctr" fontAlgn="auto">
              <a:spcBef>
                <a:spcPts val="0"/>
              </a:spcBef>
              <a:spcAft>
                <a:spcPts val="0"/>
              </a:spcAft>
              <a:defRPr/>
            </a:pPr>
            <a:r>
              <a:rPr lang="en-US" sz="2400" b="1" dirty="0">
                <a:latin typeface="+mj-lt"/>
              </a:rPr>
              <a:t>Material point simulator</a:t>
            </a:r>
          </a:p>
        </p:txBody>
      </p:sp>
      <p:cxnSp>
        <p:nvCxnSpPr>
          <p:cNvPr id="9228" name="Straight Arrow Connector 70"/>
          <p:cNvCxnSpPr>
            <a:cxnSpLocks noChangeShapeType="1"/>
          </p:cNvCxnSpPr>
          <p:nvPr/>
        </p:nvCxnSpPr>
        <p:spPr bwMode="auto">
          <a:xfrm flipV="1">
            <a:off x="7716838" y="3657600"/>
            <a:ext cx="0" cy="1055688"/>
          </a:xfrm>
          <a:prstGeom prst="straightConnector1">
            <a:avLst/>
          </a:prstGeom>
          <a:noFill/>
          <a:ln w="38100" algn="ctr">
            <a:solidFill>
              <a:schemeClr val="tx1"/>
            </a:solidFill>
            <a:round/>
            <a:headEnd/>
            <a:tailEnd type="arrow" w="med" len="med"/>
          </a:ln>
        </p:spPr>
      </p:cxnSp>
      <p:cxnSp>
        <p:nvCxnSpPr>
          <p:cNvPr id="9229" name="Straight Arrow Connector 72"/>
          <p:cNvCxnSpPr>
            <a:cxnSpLocks noChangeShapeType="1"/>
          </p:cNvCxnSpPr>
          <p:nvPr/>
        </p:nvCxnSpPr>
        <p:spPr bwMode="auto">
          <a:xfrm flipH="1">
            <a:off x="7334250" y="3657600"/>
            <a:ext cx="1588" cy="1055688"/>
          </a:xfrm>
          <a:prstGeom prst="straightConnector1">
            <a:avLst/>
          </a:prstGeom>
          <a:noFill/>
          <a:ln w="38100" algn="ctr">
            <a:solidFill>
              <a:schemeClr val="tx1"/>
            </a:solidFill>
            <a:round/>
            <a:headEnd/>
            <a:tailEnd type="arrow" w="med" len="med"/>
          </a:ln>
        </p:spPr>
      </p:cxnSp>
      <p:sp>
        <p:nvSpPr>
          <p:cNvPr id="9230" name="TextBox 77"/>
          <p:cNvSpPr txBox="1">
            <a:spLocks noChangeArrowheads="1"/>
          </p:cNvSpPr>
          <p:nvPr/>
        </p:nvSpPr>
        <p:spPr bwMode="auto">
          <a:xfrm>
            <a:off x="7753350" y="3957143"/>
            <a:ext cx="1266825" cy="923330"/>
          </a:xfrm>
          <a:prstGeom prst="rect">
            <a:avLst/>
          </a:prstGeom>
          <a:noFill/>
          <a:ln w="9525">
            <a:noFill/>
            <a:miter lim="800000"/>
            <a:headEnd/>
            <a:tailEnd/>
          </a:ln>
        </p:spPr>
        <p:txBody>
          <a:bodyPr wrap="square">
            <a:spAutoFit/>
          </a:bodyPr>
          <a:lstStyle/>
          <a:p>
            <a:r>
              <a:rPr lang="en-US" b="1" dirty="0">
                <a:latin typeface="+mj-lt"/>
              </a:rPr>
              <a:t>strain(</a:t>
            </a:r>
            <a:r>
              <a:rPr lang="en-US" b="1" dirty="0" err="1">
                <a:latin typeface="+mj-lt"/>
              </a:rPr>
              <a:t>i</a:t>
            </a:r>
            <a:r>
              <a:rPr lang="en-US" b="1" dirty="0">
                <a:latin typeface="+mj-lt"/>
              </a:rPr>
              <a:t>), stress(</a:t>
            </a:r>
            <a:r>
              <a:rPr lang="en-US" b="1" dirty="0" err="1">
                <a:latin typeface="+mj-lt"/>
              </a:rPr>
              <a:t>i</a:t>
            </a:r>
            <a:r>
              <a:rPr lang="en-US" b="1" dirty="0">
                <a:latin typeface="+mj-lt"/>
              </a:rPr>
              <a:t>), </a:t>
            </a:r>
          </a:p>
          <a:p>
            <a:r>
              <a:rPr lang="en-US" b="1" dirty="0" err="1">
                <a:latin typeface="+mj-lt"/>
              </a:rPr>
              <a:t>statev</a:t>
            </a:r>
            <a:r>
              <a:rPr lang="en-US" b="1" dirty="0">
                <a:latin typeface="+mj-lt"/>
              </a:rPr>
              <a:t>()</a:t>
            </a:r>
          </a:p>
        </p:txBody>
      </p:sp>
      <p:sp>
        <p:nvSpPr>
          <p:cNvPr id="9231" name="TextBox 78"/>
          <p:cNvSpPr txBox="1">
            <a:spLocks noChangeArrowheads="1"/>
          </p:cNvSpPr>
          <p:nvPr/>
        </p:nvSpPr>
        <p:spPr bwMode="auto">
          <a:xfrm>
            <a:off x="6115050" y="3581400"/>
            <a:ext cx="1143000" cy="646331"/>
          </a:xfrm>
          <a:prstGeom prst="rect">
            <a:avLst/>
          </a:prstGeom>
          <a:noFill/>
          <a:ln w="9525">
            <a:noFill/>
            <a:miter lim="800000"/>
            <a:headEnd/>
            <a:tailEnd/>
          </a:ln>
        </p:spPr>
        <p:txBody>
          <a:bodyPr wrap="square">
            <a:spAutoFit/>
          </a:bodyPr>
          <a:lstStyle/>
          <a:p>
            <a:pPr algn="r"/>
            <a:r>
              <a:rPr lang="en-US" b="1" dirty="0">
                <a:latin typeface="+mj-lt"/>
              </a:rPr>
              <a:t>props()</a:t>
            </a:r>
          </a:p>
          <a:p>
            <a:pPr algn="r"/>
            <a:r>
              <a:rPr lang="en-US" b="1" dirty="0" err="1">
                <a:latin typeface="+mj-lt"/>
              </a:rPr>
              <a:t>statev</a:t>
            </a:r>
            <a:r>
              <a:rPr lang="en-US" b="1" dirty="0">
                <a:latin typeface="+mj-lt"/>
              </a:rPr>
              <a:t>()</a:t>
            </a:r>
          </a:p>
        </p:txBody>
      </p:sp>
      <p:sp>
        <p:nvSpPr>
          <p:cNvPr id="9232" name="TextBox 79"/>
          <p:cNvSpPr txBox="1">
            <a:spLocks noChangeArrowheads="1"/>
          </p:cNvSpPr>
          <p:nvPr/>
        </p:nvSpPr>
        <p:spPr bwMode="auto">
          <a:xfrm>
            <a:off x="5334542" y="2485877"/>
            <a:ext cx="981403" cy="861774"/>
          </a:xfrm>
          <a:prstGeom prst="rect">
            <a:avLst/>
          </a:prstGeom>
          <a:noFill/>
          <a:ln w="9525">
            <a:noFill/>
            <a:miter lim="800000"/>
            <a:headEnd/>
            <a:tailEnd/>
          </a:ln>
        </p:spPr>
        <p:txBody>
          <a:bodyPr wrap="square">
            <a:spAutoFit/>
          </a:bodyPr>
          <a:lstStyle/>
          <a:p>
            <a:pPr algn="r"/>
            <a:r>
              <a:rPr lang="en-US" sz="1600" b="1" dirty="0">
                <a:latin typeface="+mj-lt"/>
              </a:rPr>
              <a:t>Model stress-</a:t>
            </a:r>
          </a:p>
          <a:p>
            <a:pPr algn="r"/>
            <a:r>
              <a:rPr lang="en-US" sz="1600" b="1" dirty="0">
                <a:latin typeface="+mj-lt"/>
              </a:rPr>
              <a:t>strain</a:t>
            </a:r>
          </a:p>
        </p:txBody>
      </p:sp>
      <p:sp>
        <p:nvSpPr>
          <p:cNvPr id="9233" name="TextBox 80"/>
          <p:cNvSpPr txBox="1">
            <a:spLocks noChangeArrowheads="1"/>
          </p:cNvSpPr>
          <p:nvPr/>
        </p:nvSpPr>
        <p:spPr bwMode="auto">
          <a:xfrm>
            <a:off x="4832334" y="1765302"/>
            <a:ext cx="996966" cy="338554"/>
          </a:xfrm>
          <a:prstGeom prst="rect">
            <a:avLst/>
          </a:prstGeom>
          <a:noFill/>
          <a:ln w="9525">
            <a:noFill/>
            <a:miter lim="800000"/>
            <a:headEnd/>
            <a:tailEnd/>
          </a:ln>
        </p:spPr>
        <p:txBody>
          <a:bodyPr wrap="square">
            <a:spAutoFit/>
          </a:bodyPr>
          <a:lstStyle/>
          <a:p>
            <a:pPr algn="r"/>
            <a:r>
              <a:rPr lang="en-US" sz="1600" b="1" dirty="0">
                <a:latin typeface="+mj-lt"/>
              </a:rPr>
              <a:t>props()</a:t>
            </a:r>
          </a:p>
        </p:txBody>
      </p:sp>
      <p:cxnSp>
        <p:nvCxnSpPr>
          <p:cNvPr id="9234" name="Straight Arrow Connector 82"/>
          <p:cNvCxnSpPr>
            <a:cxnSpLocks noChangeShapeType="1"/>
          </p:cNvCxnSpPr>
          <p:nvPr/>
        </p:nvCxnSpPr>
        <p:spPr bwMode="auto">
          <a:xfrm rot="10800000">
            <a:off x="4794251" y="3278189"/>
            <a:ext cx="1518227" cy="5339"/>
          </a:xfrm>
          <a:prstGeom prst="straightConnector1">
            <a:avLst/>
          </a:prstGeom>
          <a:noFill/>
          <a:ln w="38100" algn="ctr">
            <a:solidFill>
              <a:schemeClr val="tx1"/>
            </a:solidFill>
            <a:round/>
            <a:headEnd/>
            <a:tailEnd type="arrow" w="med" len="med"/>
          </a:ln>
        </p:spPr>
      </p:cxnSp>
      <p:cxnSp>
        <p:nvCxnSpPr>
          <p:cNvPr id="9235" name="Straight Arrow Connector 83"/>
          <p:cNvCxnSpPr>
            <a:cxnSpLocks noChangeShapeType="1"/>
          </p:cNvCxnSpPr>
          <p:nvPr/>
        </p:nvCxnSpPr>
        <p:spPr bwMode="auto">
          <a:xfrm rot="10800000" flipV="1">
            <a:off x="4972051" y="2133600"/>
            <a:ext cx="1285009" cy="2"/>
          </a:xfrm>
          <a:prstGeom prst="straightConnector1">
            <a:avLst/>
          </a:prstGeom>
          <a:noFill/>
          <a:ln w="38100" algn="ctr">
            <a:solidFill>
              <a:schemeClr val="tx1"/>
            </a:solidFill>
            <a:round/>
            <a:headEnd type="arrow" w="med" len="med"/>
            <a:tailEnd/>
          </a:ln>
        </p:spPr>
      </p:cxnSp>
      <p:sp>
        <p:nvSpPr>
          <p:cNvPr id="9236" name="TextBox 93"/>
          <p:cNvSpPr txBox="1">
            <a:spLocks noChangeArrowheads="1"/>
          </p:cNvSpPr>
          <p:nvPr/>
        </p:nvSpPr>
        <p:spPr bwMode="auto">
          <a:xfrm>
            <a:off x="3249613" y="1143000"/>
            <a:ext cx="1701107" cy="461665"/>
          </a:xfrm>
          <a:prstGeom prst="rect">
            <a:avLst/>
          </a:prstGeom>
          <a:noFill/>
          <a:ln w="9525">
            <a:noFill/>
            <a:miter lim="800000"/>
            <a:headEnd/>
            <a:tailEnd/>
          </a:ln>
        </p:spPr>
        <p:txBody>
          <a:bodyPr wrap="none">
            <a:spAutoFit/>
          </a:bodyPr>
          <a:lstStyle/>
          <a:p>
            <a:r>
              <a:rPr lang="en-US" sz="2400" b="1" dirty="0">
                <a:latin typeface="+mj-lt"/>
              </a:rPr>
              <a:t>Optimizer</a:t>
            </a:r>
          </a:p>
        </p:txBody>
      </p:sp>
      <p:cxnSp>
        <p:nvCxnSpPr>
          <p:cNvPr id="9237" name="Straight Arrow Connector 101"/>
          <p:cNvCxnSpPr>
            <a:cxnSpLocks noChangeShapeType="1"/>
          </p:cNvCxnSpPr>
          <p:nvPr/>
        </p:nvCxnSpPr>
        <p:spPr bwMode="auto">
          <a:xfrm flipH="1" flipV="1">
            <a:off x="2187575" y="2057400"/>
            <a:ext cx="1108075" cy="1588"/>
          </a:xfrm>
          <a:prstGeom prst="straightConnector1">
            <a:avLst/>
          </a:prstGeom>
          <a:noFill/>
          <a:ln w="38100" algn="ctr">
            <a:solidFill>
              <a:schemeClr val="tx1"/>
            </a:solidFill>
            <a:round/>
            <a:headEnd type="arrow" w="med" len="med"/>
            <a:tailEnd/>
          </a:ln>
        </p:spPr>
      </p:cxnSp>
      <p:cxnSp>
        <p:nvCxnSpPr>
          <p:cNvPr id="9238" name="Straight Arrow Connector 103"/>
          <p:cNvCxnSpPr>
            <a:cxnSpLocks noChangeShapeType="1"/>
          </p:cNvCxnSpPr>
          <p:nvPr/>
        </p:nvCxnSpPr>
        <p:spPr bwMode="auto">
          <a:xfrm flipH="1">
            <a:off x="2187575" y="3276600"/>
            <a:ext cx="1184275" cy="0"/>
          </a:xfrm>
          <a:prstGeom prst="straightConnector1">
            <a:avLst/>
          </a:prstGeom>
          <a:noFill/>
          <a:ln w="38100" algn="ctr">
            <a:solidFill>
              <a:schemeClr val="tx1"/>
            </a:solidFill>
            <a:round/>
            <a:headEnd type="arrow" w="med" len="med"/>
            <a:tailEnd/>
          </a:ln>
        </p:spPr>
      </p:cxnSp>
      <p:sp>
        <p:nvSpPr>
          <p:cNvPr id="106" name="Flowchart: Document 105"/>
          <p:cNvSpPr/>
          <p:nvPr/>
        </p:nvSpPr>
        <p:spPr>
          <a:xfrm>
            <a:off x="590550" y="2857500"/>
            <a:ext cx="1562100" cy="10668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latin typeface="+mj-lt"/>
              </a:rPr>
              <a:t>Experimental stress-strain</a:t>
            </a:r>
          </a:p>
        </p:txBody>
      </p:sp>
      <p:sp>
        <p:nvSpPr>
          <p:cNvPr id="107" name="Flowchart: Document 106"/>
          <p:cNvSpPr/>
          <p:nvPr/>
        </p:nvSpPr>
        <p:spPr>
          <a:xfrm>
            <a:off x="590550" y="1628775"/>
            <a:ext cx="1562100" cy="10668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latin typeface="+mj-lt"/>
              </a:rPr>
              <a:t>Initial model constants</a:t>
            </a:r>
          </a:p>
        </p:txBody>
      </p:sp>
      <p:sp>
        <p:nvSpPr>
          <p:cNvPr id="9241" name="Title 1"/>
          <p:cNvSpPr>
            <a:spLocks/>
          </p:cNvSpPr>
          <p:nvPr/>
        </p:nvSpPr>
        <p:spPr bwMode="auto">
          <a:xfrm>
            <a:off x="457200" y="198438"/>
            <a:ext cx="8229600" cy="592137"/>
          </a:xfrm>
          <a:prstGeom prst="rect">
            <a:avLst/>
          </a:prstGeom>
          <a:noFill/>
          <a:ln w="9525">
            <a:noFill/>
            <a:miter lim="800000"/>
            <a:headEnd/>
            <a:tailEnd/>
          </a:ln>
        </p:spPr>
        <p:txBody>
          <a:bodyPr/>
          <a:lstStyle/>
          <a:p>
            <a:pPr eaLnBrk="0" hangingPunct="0"/>
            <a:r>
              <a:rPr lang="en-US" sz="2800" b="1" dirty="0" smtClean="0">
                <a:solidFill>
                  <a:srgbClr val="990033"/>
                </a:solidFill>
                <a:latin typeface="+mj-lt"/>
              </a:rPr>
              <a:t>Model calibration in </a:t>
            </a:r>
            <a:r>
              <a:rPr lang="en-US" sz="2800" b="1" dirty="0" err="1" smtClean="0">
                <a:solidFill>
                  <a:srgbClr val="990033"/>
                </a:solidFill>
                <a:latin typeface="+mj-lt"/>
              </a:rPr>
              <a:t>DMGfit</a:t>
            </a:r>
            <a:endParaRPr lang="en-US" sz="2800" b="1" dirty="0">
              <a:solidFill>
                <a:srgbClr val="990033"/>
              </a:solidFill>
              <a:latin typeface="+mj-lt"/>
            </a:endParaRPr>
          </a:p>
        </p:txBody>
      </p:sp>
      <p:sp>
        <p:nvSpPr>
          <p:cNvPr id="26" name="TextBox 93"/>
          <p:cNvSpPr txBox="1">
            <a:spLocks noChangeArrowheads="1"/>
          </p:cNvSpPr>
          <p:nvPr/>
        </p:nvSpPr>
        <p:spPr bwMode="auto">
          <a:xfrm>
            <a:off x="392113" y="1123950"/>
            <a:ext cx="1944763" cy="461665"/>
          </a:xfrm>
          <a:prstGeom prst="rect">
            <a:avLst/>
          </a:prstGeom>
          <a:noFill/>
          <a:ln w="9525">
            <a:noFill/>
            <a:miter lim="800000"/>
            <a:headEnd/>
            <a:tailEnd/>
          </a:ln>
        </p:spPr>
        <p:txBody>
          <a:bodyPr wrap="none">
            <a:spAutoFit/>
          </a:bodyPr>
          <a:lstStyle/>
          <a:p>
            <a:r>
              <a:rPr lang="en-US" sz="2400" b="1" dirty="0" smtClean="0">
                <a:latin typeface="+mj-lt"/>
              </a:rPr>
              <a:t>User inputs</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2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2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2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2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1" grpId="0" animBg="1"/>
      <p:bldP spid="37" grpId="0" animBg="1"/>
      <p:bldP spid="45" grpId="0" animBg="1"/>
      <p:bldP spid="9222" grpId="0"/>
      <p:bldP spid="54" grpId="0" animBg="1"/>
      <p:bldP spid="9224" grpId="0"/>
      <p:bldP spid="67" grpId="0" animBg="1"/>
      <p:bldP spid="68" grpId="0" animBg="1"/>
      <p:bldP spid="9230" grpId="0"/>
      <p:bldP spid="9231" grpId="0"/>
      <p:bldP spid="9232" grpId="0"/>
      <p:bldP spid="9233" grpId="0"/>
      <p:bldP spid="9236" grpId="0"/>
      <p:bldP spid="106" grpId="0" animBg="1"/>
      <p:bldP spid="107"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dirty="0" smtClean="0"/>
              <a:t>Add </a:t>
            </a:r>
            <a:r>
              <a:rPr lang="en-US" sz="2000" dirty="0" smtClean="0"/>
              <a:t>temp. </a:t>
            </a:r>
            <a:r>
              <a:rPr lang="en-US" sz="2000" dirty="0" smtClean="0"/>
              <a:t>dependence to isotropic </a:t>
            </a:r>
            <a:r>
              <a:rPr lang="en-US" sz="2000" dirty="0" smtClean="0"/>
              <a:t>hardening &amp; recovery: </a:t>
            </a:r>
            <a:r>
              <a:rPr lang="en-US" sz="2000" dirty="0" smtClean="0"/>
              <a:t>C16=100, C14=400, </a:t>
            </a:r>
            <a:r>
              <a:rPr lang="en-US" sz="2000" dirty="0" smtClean="0"/>
              <a:t>uncheck; “Apply”; “Optimize”</a:t>
            </a:r>
            <a:endParaRPr lang="en-US" sz="2000" dirty="0"/>
          </a:p>
        </p:txBody>
      </p:sp>
      <p:pic>
        <p:nvPicPr>
          <p:cNvPr id="14338"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9314304">
            <a:off x="8078411" y="503014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9314304">
            <a:off x="1782387" y="4363392"/>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5</a:t>
            </a:r>
            <a:endParaRPr lang="en-US" dirty="0"/>
          </a:p>
        </p:txBody>
      </p:sp>
      <p:sp>
        <p:nvSpPr>
          <p:cNvPr id="15" name="Content Placeholder 14"/>
          <p:cNvSpPr>
            <a:spLocks noGrp="1"/>
          </p:cNvSpPr>
          <p:nvPr>
            <p:ph idx="1"/>
          </p:nvPr>
        </p:nvSpPr>
        <p:spPr/>
        <p:txBody>
          <a:bodyPr/>
          <a:lstStyle/>
          <a:p>
            <a:pPr marL="457200" lvl="0" indent="-457200">
              <a:buNone/>
            </a:pPr>
            <a:r>
              <a:rPr lang="en-US" sz="2400" b="1" dirty="0" smtClean="0">
                <a:solidFill>
                  <a:srgbClr val="800000"/>
                </a:solidFill>
                <a:latin typeface="+mj-lt"/>
              </a:rPr>
              <a:t>Repeat Step 4 for the rest of the datasets. If adjusting the temperature dependence constants (even Cs) does not produce good models for high temperature data, adjust C19 and C20. Adjust torsion, compression and tension differentiation constants, if adding stress state dependent experimental data.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Restore MSU3 (excl), for higher rate</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2403644">
            <a:off x="2992062" y="1439216"/>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Add rate dependence to yield: C1=5, C2=300, </a:t>
            </a:r>
            <a:r>
              <a:rPr lang="en-US" sz="2400" dirty="0" smtClean="0"/>
              <a:t>uncheck; “Apply”; “Optimize”</a:t>
            </a:r>
            <a:endParaRPr lang="en-US" sz="2400" dirty="0"/>
          </a:p>
        </p:txBody>
      </p:sp>
      <p:pic>
        <p:nvPicPr>
          <p:cNvPr id="17410"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9314304">
            <a:off x="2249109" y="5125394"/>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9314304">
            <a:off x="3401636" y="5106344"/>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314304">
            <a:off x="1563311"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dirty="0" smtClean="0"/>
              <a:t>Add rate dependence to kinematic </a:t>
            </a:r>
            <a:r>
              <a:rPr lang="en-US" sz="2000" dirty="0" smtClean="0"/>
              <a:t>hardening &amp; recovery: </a:t>
            </a:r>
            <a:r>
              <a:rPr lang="en-US" sz="2000" dirty="0" smtClean="0"/>
              <a:t>C11=0.001, C12=300; check C1, </a:t>
            </a:r>
            <a:r>
              <a:rPr lang="en-US" sz="2000" dirty="0" smtClean="0"/>
              <a:t>C2; “Apply”; “Optimize”</a:t>
            </a:r>
            <a:endParaRPr lang="en-US" sz="2000" dirty="0"/>
          </a:p>
        </p:txBody>
      </p:sp>
      <p:pic>
        <p:nvPicPr>
          <p:cNvPr id="19458"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9314304">
            <a:off x="4573212" y="523969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9314304">
            <a:off x="5744786" y="5239691"/>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314304">
            <a:off x="2249111" y="5096819"/>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314304">
            <a:off x="3392111" y="5106342"/>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314304">
            <a:off x="1563311"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Restore UVA2; uncheck C1, </a:t>
            </a:r>
            <a:r>
              <a:rPr lang="en-US" sz="2400" dirty="0" smtClean="0"/>
              <a:t>C2; Apply; “Optimize”</a:t>
            </a:r>
            <a:endParaRPr lang="en-US" sz="2400" dirty="0"/>
          </a:p>
        </p:txBody>
      </p:sp>
      <p:pic>
        <p:nvPicPr>
          <p:cNvPr id="22531" name="Picture 3"/>
          <p:cNvPicPr>
            <a:picLocks noChangeAspect="1" noChangeArrowheads="1"/>
          </p:cNvPicPr>
          <p:nvPr/>
        </p:nvPicPr>
        <p:blipFill>
          <a:blip r:embed="rId2" cstate="print"/>
          <a:srcRect/>
          <a:stretch>
            <a:fillRect/>
          </a:stretch>
        </p:blipFill>
        <p:spPr bwMode="auto">
          <a:xfrm>
            <a:off x="1097280" y="914400"/>
            <a:ext cx="7262050" cy="5486400"/>
          </a:xfrm>
          <a:prstGeom prst="rect">
            <a:avLst/>
          </a:prstGeom>
          <a:noFill/>
          <a:ln w="9525">
            <a:noFill/>
            <a:miter lim="800000"/>
            <a:headEnd/>
            <a:tailEnd/>
          </a:ln>
        </p:spPr>
      </p:pic>
      <p:sp>
        <p:nvSpPr>
          <p:cNvPr id="4" name="Left Arrow 3"/>
          <p:cNvSpPr/>
          <p:nvPr/>
        </p:nvSpPr>
        <p:spPr>
          <a:xfrm rot="19314304">
            <a:off x="3411162" y="5087292"/>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9314304">
            <a:off x="2220538" y="5068241"/>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314304">
            <a:off x="1563311"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2067440">
            <a:off x="3011112" y="1401117"/>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54577" y="846168"/>
            <a:ext cx="7813568" cy="563126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err="1" smtClean="0"/>
              <a:t>DMGfit</a:t>
            </a:r>
            <a:r>
              <a:rPr lang="en-US" dirty="0" smtClean="0"/>
              <a:t> </a:t>
            </a:r>
            <a:r>
              <a:rPr lang="en-US" dirty="0" smtClean="0"/>
              <a:t>GUI and calibration strategy</a:t>
            </a:r>
            <a:endParaRPr lang="en-US" dirty="0"/>
          </a:p>
        </p:txBody>
      </p:sp>
      <p:sp>
        <p:nvSpPr>
          <p:cNvPr id="3" name="Content Placeholder 2"/>
          <p:cNvSpPr>
            <a:spLocks noGrp="1"/>
          </p:cNvSpPr>
          <p:nvPr>
            <p:ph idx="1"/>
          </p:nvPr>
        </p:nvSpPr>
        <p:spPr>
          <a:xfrm>
            <a:off x="3505202" y="1482436"/>
            <a:ext cx="5001489" cy="3422073"/>
          </a:xfrm>
        </p:spPr>
        <p:txBody>
          <a:bodyPr/>
          <a:lstStyle/>
          <a:p>
            <a:pPr marL="457200" indent="-457200">
              <a:buNone/>
            </a:pPr>
            <a:r>
              <a:rPr lang="en-US" sz="1800" b="1" dirty="0" smtClean="0">
                <a:solidFill>
                  <a:srgbClr val="800000"/>
                </a:solidFill>
                <a:latin typeface="+mj-lt"/>
              </a:rPr>
              <a:t>Update the GUI regions  in the ff. order:</a:t>
            </a:r>
          </a:p>
          <a:p>
            <a:pPr marL="457200" indent="-457200">
              <a:buFont typeface="+mj-lt"/>
              <a:buAutoNum type="alphaUcPeriod"/>
            </a:pPr>
            <a:r>
              <a:rPr lang="en-US" sz="1800" b="1" dirty="0" smtClean="0">
                <a:solidFill>
                  <a:srgbClr val="FF0000"/>
                </a:solidFill>
                <a:latin typeface="+mj-lt"/>
              </a:rPr>
              <a:t>Datasets</a:t>
            </a:r>
          </a:p>
          <a:p>
            <a:pPr marL="457200" indent="-457200">
              <a:buFont typeface="+mj-lt"/>
              <a:buAutoNum type="alphaUcPeriod"/>
            </a:pPr>
            <a:r>
              <a:rPr lang="en-US" sz="1800" b="1" dirty="0" smtClean="0">
                <a:solidFill>
                  <a:srgbClr val="FF0000"/>
                </a:solidFill>
                <a:latin typeface="+mj-lt"/>
              </a:rPr>
              <a:t>Loading parameters</a:t>
            </a:r>
          </a:p>
          <a:p>
            <a:pPr marL="457200" indent="-457200">
              <a:buFont typeface="+mj-lt"/>
              <a:buAutoNum type="alphaUcPeriod"/>
            </a:pPr>
            <a:r>
              <a:rPr lang="en-US" sz="1800" b="1" dirty="0" smtClean="0">
                <a:solidFill>
                  <a:srgbClr val="FF0000"/>
                </a:solidFill>
                <a:latin typeface="+mj-lt"/>
              </a:rPr>
              <a:t>Fixed constants, microstructure</a:t>
            </a:r>
          </a:p>
          <a:p>
            <a:pPr marL="457200" indent="-457200">
              <a:buFont typeface="+mj-lt"/>
              <a:buAutoNum type="alphaUcPeriod"/>
            </a:pPr>
            <a:r>
              <a:rPr lang="en-US" sz="1800" b="1" dirty="0" smtClean="0">
                <a:solidFill>
                  <a:srgbClr val="FF0000"/>
                </a:solidFill>
                <a:latin typeface="+mj-lt"/>
              </a:rPr>
              <a:t>Yield and yield adjustment </a:t>
            </a:r>
          </a:p>
          <a:p>
            <a:pPr marL="457200" indent="-457200">
              <a:buFont typeface="+mj-lt"/>
              <a:buAutoNum type="alphaUcPeriod"/>
            </a:pPr>
            <a:r>
              <a:rPr lang="en-US" sz="1800" b="1" dirty="0" smtClean="0">
                <a:solidFill>
                  <a:srgbClr val="FF0000"/>
                </a:solidFill>
                <a:latin typeface="+mj-lt"/>
              </a:rPr>
              <a:t>Kinematic hardening and recovery</a:t>
            </a:r>
          </a:p>
          <a:p>
            <a:pPr marL="457200" indent="-457200">
              <a:buFont typeface="+mj-lt"/>
              <a:buAutoNum type="alphaUcPeriod"/>
            </a:pPr>
            <a:r>
              <a:rPr lang="en-US" sz="1800" b="1" dirty="0" smtClean="0">
                <a:solidFill>
                  <a:srgbClr val="FF0000"/>
                </a:solidFill>
                <a:latin typeface="+mj-lt"/>
              </a:rPr>
              <a:t>Isotropic hardening and recovery </a:t>
            </a:r>
          </a:p>
          <a:p>
            <a:pPr marL="457200" indent="-457200">
              <a:buFont typeface="+mj-lt"/>
              <a:buAutoNum type="alphaUcPeriod"/>
            </a:pPr>
            <a:r>
              <a:rPr lang="en-US" sz="1800" b="1" dirty="0" smtClean="0">
                <a:solidFill>
                  <a:srgbClr val="FF0000"/>
                </a:solidFill>
                <a:latin typeface="+mj-lt"/>
              </a:rPr>
              <a:t>Cyclic range hardening and recovery </a:t>
            </a:r>
          </a:p>
          <a:p>
            <a:pPr marL="457200" indent="-457200">
              <a:buFont typeface="+mj-lt"/>
              <a:buAutoNum type="alphaUcPeriod"/>
            </a:pPr>
            <a:r>
              <a:rPr lang="en-US" sz="1800" b="1" dirty="0" err="1" smtClean="0">
                <a:solidFill>
                  <a:srgbClr val="FF0000"/>
                </a:solidFill>
                <a:latin typeface="+mj-lt"/>
              </a:rPr>
              <a:t>Torsional</a:t>
            </a:r>
            <a:r>
              <a:rPr lang="en-US" sz="1800" b="1" dirty="0" smtClean="0">
                <a:solidFill>
                  <a:srgbClr val="FF0000"/>
                </a:solidFill>
                <a:latin typeface="+mj-lt"/>
              </a:rPr>
              <a:t>, Compression and Tension </a:t>
            </a:r>
          </a:p>
          <a:p>
            <a:pPr marL="457200" indent="-457200">
              <a:buFont typeface="+mj-lt"/>
              <a:buAutoNum type="alphaUcPeriod"/>
            </a:pPr>
            <a:r>
              <a:rPr lang="en-US" sz="1800" b="1" dirty="0" smtClean="0">
                <a:solidFill>
                  <a:srgbClr val="FF0000"/>
                </a:solidFill>
                <a:latin typeface="+mj-lt"/>
              </a:rPr>
              <a:t>Damage  </a:t>
            </a:r>
            <a:endParaRPr lang="en-US" sz="1800" b="1" dirty="0">
              <a:solidFill>
                <a:srgbClr val="FF0000"/>
              </a:solidFill>
              <a:latin typeface="+mj-lt"/>
            </a:endParaRPr>
          </a:p>
        </p:txBody>
      </p:sp>
      <p:sp>
        <p:nvSpPr>
          <p:cNvPr id="6" name="TextBox 5"/>
          <p:cNvSpPr txBox="1"/>
          <p:nvPr/>
        </p:nvSpPr>
        <p:spPr>
          <a:xfrm>
            <a:off x="742880" y="1333362"/>
            <a:ext cx="394660" cy="461665"/>
          </a:xfrm>
          <a:prstGeom prst="rect">
            <a:avLst/>
          </a:prstGeom>
          <a:noFill/>
        </p:spPr>
        <p:txBody>
          <a:bodyPr wrap="none" rtlCol="0">
            <a:spAutoFit/>
          </a:bodyPr>
          <a:lstStyle/>
          <a:p>
            <a:r>
              <a:rPr lang="en-US" sz="2400" b="1" dirty="0" smtClean="0">
                <a:solidFill>
                  <a:srgbClr val="FF0000"/>
                </a:solidFill>
                <a:latin typeface="+mj-lt"/>
              </a:rPr>
              <a:t>A</a:t>
            </a:r>
            <a:endParaRPr lang="en-US" sz="2400" b="1" dirty="0">
              <a:solidFill>
                <a:srgbClr val="FF0000"/>
              </a:solidFill>
              <a:latin typeface="+mj-lt"/>
            </a:endParaRPr>
          </a:p>
        </p:txBody>
      </p:sp>
      <p:sp>
        <p:nvSpPr>
          <p:cNvPr id="7" name="TextBox 6"/>
          <p:cNvSpPr txBox="1"/>
          <p:nvPr/>
        </p:nvSpPr>
        <p:spPr>
          <a:xfrm>
            <a:off x="779457" y="2479965"/>
            <a:ext cx="396262" cy="461665"/>
          </a:xfrm>
          <a:prstGeom prst="rect">
            <a:avLst/>
          </a:prstGeom>
          <a:noFill/>
        </p:spPr>
        <p:txBody>
          <a:bodyPr wrap="none" rtlCol="0">
            <a:spAutoFit/>
          </a:bodyPr>
          <a:lstStyle/>
          <a:p>
            <a:r>
              <a:rPr lang="en-US" sz="2400" b="1" dirty="0" smtClean="0">
                <a:solidFill>
                  <a:srgbClr val="FF0000"/>
                </a:solidFill>
                <a:latin typeface="+mj-lt"/>
              </a:rPr>
              <a:t>B</a:t>
            </a:r>
            <a:endParaRPr lang="en-US" sz="2400" b="1" dirty="0">
              <a:solidFill>
                <a:srgbClr val="FF0000"/>
              </a:solidFill>
              <a:latin typeface="+mj-lt"/>
            </a:endParaRPr>
          </a:p>
        </p:txBody>
      </p:sp>
      <p:sp>
        <p:nvSpPr>
          <p:cNvPr id="8" name="TextBox 7"/>
          <p:cNvSpPr txBox="1"/>
          <p:nvPr/>
        </p:nvSpPr>
        <p:spPr>
          <a:xfrm>
            <a:off x="788877" y="3014473"/>
            <a:ext cx="389850" cy="461665"/>
          </a:xfrm>
          <a:prstGeom prst="rect">
            <a:avLst/>
          </a:prstGeom>
          <a:noFill/>
        </p:spPr>
        <p:txBody>
          <a:bodyPr wrap="none" rtlCol="0">
            <a:spAutoFit/>
          </a:bodyPr>
          <a:lstStyle/>
          <a:p>
            <a:r>
              <a:rPr lang="en-US" sz="2400" b="1" dirty="0" smtClean="0">
                <a:solidFill>
                  <a:srgbClr val="FF0000"/>
                </a:solidFill>
                <a:latin typeface="+mj-lt"/>
              </a:rPr>
              <a:t>C</a:t>
            </a:r>
            <a:endParaRPr lang="en-US" sz="2400" b="1" dirty="0">
              <a:solidFill>
                <a:srgbClr val="FF0000"/>
              </a:solidFill>
              <a:latin typeface="+mj-lt"/>
            </a:endParaRPr>
          </a:p>
        </p:txBody>
      </p:sp>
      <p:sp>
        <p:nvSpPr>
          <p:cNvPr id="9" name="TextBox 8"/>
          <p:cNvSpPr txBox="1"/>
          <p:nvPr/>
        </p:nvSpPr>
        <p:spPr>
          <a:xfrm>
            <a:off x="1093964" y="5200720"/>
            <a:ext cx="417102" cy="461665"/>
          </a:xfrm>
          <a:prstGeom prst="rect">
            <a:avLst/>
          </a:prstGeom>
          <a:noFill/>
        </p:spPr>
        <p:txBody>
          <a:bodyPr wrap="none" rtlCol="0">
            <a:spAutoFit/>
          </a:bodyPr>
          <a:lstStyle/>
          <a:p>
            <a:r>
              <a:rPr lang="en-US" sz="2400" b="1" dirty="0" smtClean="0">
                <a:solidFill>
                  <a:srgbClr val="FF0000"/>
                </a:solidFill>
                <a:latin typeface="+mj-lt"/>
              </a:rPr>
              <a:t>D</a:t>
            </a:r>
            <a:endParaRPr lang="en-US" sz="2400" b="1" dirty="0">
              <a:solidFill>
                <a:srgbClr val="FF0000"/>
              </a:solidFill>
              <a:latin typeface="+mj-lt"/>
            </a:endParaRPr>
          </a:p>
        </p:txBody>
      </p:sp>
      <p:sp>
        <p:nvSpPr>
          <p:cNvPr id="10" name="TextBox 9"/>
          <p:cNvSpPr txBox="1"/>
          <p:nvPr/>
        </p:nvSpPr>
        <p:spPr>
          <a:xfrm>
            <a:off x="3660380" y="5200718"/>
            <a:ext cx="380232" cy="461665"/>
          </a:xfrm>
          <a:prstGeom prst="rect">
            <a:avLst/>
          </a:prstGeom>
          <a:noFill/>
        </p:spPr>
        <p:txBody>
          <a:bodyPr wrap="none" rtlCol="0">
            <a:spAutoFit/>
          </a:bodyPr>
          <a:lstStyle/>
          <a:p>
            <a:r>
              <a:rPr lang="en-US" sz="2400" b="1" dirty="0" smtClean="0">
                <a:solidFill>
                  <a:srgbClr val="FF0000"/>
                </a:solidFill>
                <a:latin typeface="+mj-lt"/>
              </a:rPr>
              <a:t>E</a:t>
            </a:r>
            <a:endParaRPr lang="en-US" sz="2400" b="1" dirty="0">
              <a:solidFill>
                <a:srgbClr val="FF0000"/>
              </a:solidFill>
              <a:latin typeface="+mj-lt"/>
            </a:endParaRPr>
          </a:p>
        </p:txBody>
      </p:sp>
      <p:sp>
        <p:nvSpPr>
          <p:cNvPr id="11" name="TextBox 10"/>
          <p:cNvSpPr txBox="1"/>
          <p:nvPr/>
        </p:nvSpPr>
        <p:spPr>
          <a:xfrm>
            <a:off x="6227627" y="5191575"/>
            <a:ext cx="364202" cy="461665"/>
          </a:xfrm>
          <a:prstGeom prst="rect">
            <a:avLst/>
          </a:prstGeom>
          <a:noFill/>
        </p:spPr>
        <p:txBody>
          <a:bodyPr wrap="none" rtlCol="0">
            <a:spAutoFit/>
          </a:bodyPr>
          <a:lstStyle/>
          <a:p>
            <a:r>
              <a:rPr lang="en-US" sz="2400" b="1" dirty="0" smtClean="0">
                <a:solidFill>
                  <a:srgbClr val="FF0000"/>
                </a:solidFill>
                <a:latin typeface="+mj-lt"/>
              </a:rPr>
              <a:t>F</a:t>
            </a:r>
            <a:endParaRPr lang="en-US" sz="2400" b="1" dirty="0">
              <a:solidFill>
                <a:srgbClr val="FF0000"/>
              </a:solidFill>
              <a:latin typeface="+mj-lt"/>
            </a:endParaRPr>
          </a:p>
        </p:txBody>
      </p:sp>
      <p:sp>
        <p:nvSpPr>
          <p:cNvPr id="12" name="TextBox 11"/>
          <p:cNvSpPr txBox="1"/>
          <p:nvPr/>
        </p:nvSpPr>
        <p:spPr>
          <a:xfrm>
            <a:off x="1098675" y="5880146"/>
            <a:ext cx="413896" cy="461665"/>
          </a:xfrm>
          <a:prstGeom prst="rect">
            <a:avLst/>
          </a:prstGeom>
          <a:noFill/>
        </p:spPr>
        <p:txBody>
          <a:bodyPr wrap="none" rtlCol="0">
            <a:spAutoFit/>
          </a:bodyPr>
          <a:lstStyle/>
          <a:p>
            <a:r>
              <a:rPr lang="en-US" sz="2400" b="1" dirty="0" smtClean="0">
                <a:solidFill>
                  <a:srgbClr val="FF0000"/>
                </a:solidFill>
                <a:latin typeface="+mj-lt"/>
              </a:rPr>
              <a:t>G</a:t>
            </a:r>
            <a:endParaRPr lang="en-US" sz="2400" b="1" dirty="0">
              <a:solidFill>
                <a:srgbClr val="FF0000"/>
              </a:solidFill>
              <a:latin typeface="+mj-lt"/>
            </a:endParaRPr>
          </a:p>
        </p:txBody>
      </p:sp>
      <p:sp>
        <p:nvSpPr>
          <p:cNvPr id="13" name="TextBox 12"/>
          <p:cNvSpPr txBox="1"/>
          <p:nvPr/>
        </p:nvSpPr>
        <p:spPr>
          <a:xfrm>
            <a:off x="3619645" y="5930302"/>
            <a:ext cx="420308" cy="461665"/>
          </a:xfrm>
          <a:prstGeom prst="rect">
            <a:avLst/>
          </a:prstGeom>
          <a:noFill/>
        </p:spPr>
        <p:txBody>
          <a:bodyPr wrap="none" rtlCol="0">
            <a:spAutoFit/>
          </a:bodyPr>
          <a:lstStyle/>
          <a:p>
            <a:r>
              <a:rPr lang="en-US" sz="2400" b="1" dirty="0" smtClean="0">
                <a:solidFill>
                  <a:srgbClr val="FF0000"/>
                </a:solidFill>
                <a:latin typeface="+mj-lt"/>
              </a:rPr>
              <a:t>H</a:t>
            </a:r>
            <a:endParaRPr lang="en-US" sz="2400" b="1" dirty="0">
              <a:solidFill>
                <a:srgbClr val="FF0000"/>
              </a:solidFill>
              <a:latin typeface="+mj-lt"/>
            </a:endParaRPr>
          </a:p>
        </p:txBody>
      </p:sp>
      <p:sp>
        <p:nvSpPr>
          <p:cNvPr id="14" name="TextBox 13"/>
          <p:cNvSpPr txBox="1"/>
          <p:nvPr/>
        </p:nvSpPr>
        <p:spPr>
          <a:xfrm>
            <a:off x="6218760" y="5833039"/>
            <a:ext cx="333746" cy="461665"/>
          </a:xfrm>
          <a:prstGeom prst="rect">
            <a:avLst/>
          </a:prstGeom>
          <a:noFill/>
        </p:spPr>
        <p:txBody>
          <a:bodyPr wrap="none" rtlCol="0">
            <a:spAutoFit/>
          </a:bodyPr>
          <a:lstStyle/>
          <a:p>
            <a:r>
              <a:rPr lang="en-US" sz="2400" b="1" dirty="0" smtClean="0">
                <a:solidFill>
                  <a:srgbClr val="FF0000"/>
                </a:solidFill>
                <a:latin typeface="+mj-lt"/>
              </a:rPr>
              <a:t>I</a:t>
            </a:r>
            <a:endParaRPr lang="en-US" sz="2400" b="1" dirty="0">
              <a:solidFill>
                <a:srgbClr val="FF0000"/>
              </a:solidFill>
              <a:latin typeface="+mj-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Restore UVA1, set </a:t>
            </a:r>
            <a:r>
              <a:rPr lang="en-US" sz="2400" dirty="0" smtClean="0"/>
              <a:t>Period=3.5; “Apply”; “Optimize”</a:t>
            </a:r>
            <a:endParaRPr lang="en-US" sz="2400" dirty="0"/>
          </a:p>
        </p:txBody>
      </p:sp>
      <p:pic>
        <p:nvPicPr>
          <p:cNvPr id="24578"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9296104">
            <a:off x="1944312" y="2315517"/>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2087933">
            <a:off x="3020636" y="1401116"/>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9314304">
            <a:off x="3001586"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314304">
            <a:off x="1563311" y="43538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After “Optimize”</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 with  compression, tension, and torsion data; damage: AL7075-T651</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1097280" y="914400"/>
            <a:ext cx="7217363" cy="5486400"/>
          </a:xfrm>
          <a:prstGeom prst="rect">
            <a:avLst/>
          </a:prstGeom>
          <a:noFill/>
          <a:ln w="9525">
            <a:noFill/>
            <a:miter lim="800000"/>
            <a:headEnd/>
            <a:tailEnd/>
          </a:ln>
        </p:spPr>
      </p:pic>
      <p:sp>
        <p:nvSpPr>
          <p:cNvPr id="6" name="Rounded Rectangle 5"/>
          <p:cNvSpPr/>
          <p:nvPr/>
        </p:nvSpPr>
        <p:spPr>
          <a:xfrm>
            <a:off x="3524250" y="5705474"/>
            <a:ext cx="1123950" cy="6477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14874" y="5600699"/>
            <a:ext cx="3400425" cy="7334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 7</a:t>
            </a:r>
            <a:endParaRPr lang="en-US" dirty="0"/>
          </a:p>
        </p:txBody>
      </p:sp>
      <p:sp>
        <p:nvSpPr>
          <p:cNvPr id="15" name="Content Placeholder 14"/>
          <p:cNvSpPr>
            <a:spLocks noGrp="1"/>
          </p:cNvSpPr>
          <p:nvPr>
            <p:ph idx="1"/>
          </p:nvPr>
        </p:nvSpPr>
        <p:spPr>
          <a:xfrm>
            <a:off x="457201" y="1189038"/>
            <a:ext cx="5832764" cy="5336453"/>
          </a:xfrm>
        </p:spPr>
        <p:txBody>
          <a:bodyPr/>
          <a:lstStyle/>
          <a:p>
            <a:pPr marL="457200" lvl="0" indent="-457200">
              <a:buNone/>
            </a:pPr>
            <a:r>
              <a:rPr lang="en-US" sz="2400" b="1" dirty="0" smtClean="0">
                <a:solidFill>
                  <a:srgbClr val="800000"/>
                </a:solidFill>
                <a:latin typeface="+mj-lt"/>
              </a:rPr>
              <a:t>Record results. </a:t>
            </a:r>
          </a:p>
          <a:p>
            <a:pPr marL="857250" lvl="1" indent="-457200">
              <a:buNone/>
            </a:pPr>
            <a:r>
              <a:rPr lang="en-US" sz="1800" b="1" dirty="0" smtClean="0">
                <a:solidFill>
                  <a:srgbClr val="800000"/>
                </a:solidFill>
                <a:latin typeface="+mj-lt"/>
              </a:rPr>
              <a:t>Select </a:t>
            </a:r>
            <a:r>
              <a:rPr lang="en-US" sz="1800" b="1" i="1" dirty="0" smtClean="0">
                <a:solidFill>
                  <a:srgbClr val="800000"/>
                </a:solidFill>
                <a:latin typeface="+mj-lt"/>
              </a:rPr>
              <a:t>File | Write | A “USER MATERIAL, CONSTANTS” for ABAQUS</a:t>
            </a:r>
            <a:r>
              <a:rPr lang="en-US" sz="1800" b="1" dirty="0" smtClean="0">
                <a:solidFill>
                  <a:srgbClr val="800000"/>
                </a:solidFill>
                <a:latin typeface="+mj-lt"/>
              </a:rPr>
              <a:t>  to merge the constants to an existing ABAQUS input deck, or to create a text file containing the constants, suitable for inclusion in an ABAQUS input deck. </a:t>
            </a:r>
          </a:p>
          <a:p>
            <a:pPr marL="857250" lvl="1" indent="-457200">
              <a:buNone/>
            </a:pPr>
            <a:r>
              <a:rPr lang="en-US" sz="1800" b="1" dirty="0" smtClean="0">
                <a:solidFill>
                  <a:srgbClr val="800000"/>
                </a:solidFill>
                <a:latin typeface="+mj-lt"/>
              </a:rPr>
              <a:t>Select</a:t>
            </a:r>
            <a:r>
              <a:rPr lang="en-US" sz="1800" b="1" i="1" dirty="0" smtClean="0">
                <a:solidFill>
                  <a:srgbClr val="800000"/>
                </a:solidFill>
                <a:latin typeface="+mj-lt"/>
              </a:rPr>
              <a:t> File | Write | A binary restart file</a:t>
            </a:r>
            <a:r>
              <a:rPr lang="en-US" sz="1800" b="1" dirty="0" smtClean="0">
                <a:solidFill>
                  <a:srgbClr val="800000"/>
                </a:solidFill>
                <a:latin typeface="+mj-lt"/>
              </a:rPr>
              <a:t> to create a record of your session, to resume the session later. </a:t>
            </a:r>
          </a:p>
          <a:p>
            <a:pPr marL="857250" lvl="1" indent="-457200">
              <a:buNone/>
            </a:pPr>
            <a:r>
              <a:rPr lang="en-US" sz="1800" b="1" dirty="0" smtClean="0">
                <a:solidFill>
                  <a:srgbClr val="800000"/>
                </a:solidFill>
                <a:latin typeface="+mj-lt"/>
              </a:rPr>
              <a:t>Select </a:t>
            </a:r>
            <a:r>
              <a:rPr lang="en-US" sz="1800" b="1" i="1" dirty="0" smtClean="0">
                <a:solidFill>
                  <a:srgbClr val="800000"/>
                </a:solidFill>
                <a:latin typeface="+mj-lt"/>
              </a:rPr>
              <a:t>File | Write | A “fitted constants+ constraints” file</a:t>
            </a:r>
            <a:r>
              <a:rPr lang="en-US" sz="1800" b="1" dirty="0" smtClean="0">
                <a:solidFill>
                  <a:srgbClr val="800000"/>
                </a:solidFill>
                <a:latin typeface="+mj-lt"/>
              </a:rPr>
              <a:t>  to create a text file containing the fitted constants, which may be used as starting values in future fitting sessions.</a:t>
            </a:r>
          </a:p>
          <a:p>
            <a:pPr marL="857250" lvl="1" indent="-457200">
              <a:buNone/>
            </a:pPr>
            <a:r>
              <a:rPr lang="en-US" sz="1800" b="1" dirty="0" smtClean="0">
                <a:solidFill>
                  <a:srgbClr val="800000"/>
                </a:solidFill>
                <a:latin typeface="+mj-lt"/>
              </a:rPr>
              <a:t>Select </a:t>
            </a:r>
            <a:r>
              <a:rPr lang="en-US" sz="1800" b="1" i="1" dirty="0" smtClean="0">
                <a:solidFill>
                  <a:srgbClr val="800000"/>
                </a:solidFill>
                <a:latin typeface="+mj-lt"/>
              </a:rPr>
              <a:t>File | Write | A post-processing info text file</a:t>
            </a:r>
            <a:r>
              <a:rPr lang="en-US" sz="1800" b="1" dirty="0" smtClean="0">
                <a:solidFill>
                  <a:srgbClr val="800000"/>
                </a:solidFill>
                <a:latin typeface="+mj-lt"/>
              </a:rPr>
              <a:t>, for import into MS Excel.</a:t>
            </a:r>
          </a:p>
          <a:p>
            <a:pPr marL="457200" indent="-457200">
              <a:buNone/>
            </a:pPr>
            <a:endParaRPr lang="en-US" sz="2400" b="1" dirty="0">
              <a:solidFill>
                <a:srgbClr val="800000"/>
              </a:solidFill>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6322682" y="1385437"/>
            <a:ext cx="2724333" cy="1690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Some </a:t>
            </a:r>
            <a:r>
              <a:rPr lang="en-US" dirty="0" err="1" smtClean="0"/>
              <a:t>DMGfit</a:t>
            </a:r>
            <a:r>
              <a:rPr lang="en-US" dirty="0" smtClean="0"/>
              <a:t> features</a:t>
            </a:r>
            <a:endParaRPr lang="en-US" dirty="0"/>
          </a:p>
        </p:txBody>
      </p:sp>
      <p:sp>
        <p:nvSpPr>
          <p:cNvPr id="3" name="Content Placeholder 2"/>
          <p:cNvSpPr>
            <a:spLocks noGrp="1"/>
          </p:cNvSpPr>
          <p:nvPr>
            <p:ph idx="1"/>
          </p:nvPr>
        </p:nvSpPr>
        <p:spPr/>
        <p:txBody>
          <a:bodyPr/>
          <a:lstStyle/>
          <a:p>
            <a:r>
              <a:rPr lang="en-US" sz="2400" b="1" dirty="0" smtClean="0">
                <a:solidFill>
                  <a:srgbClr val="800000"/>
                </a:solidFill>
                <a:latin typeface="+mj-lt"/>
              </a:rPr>
              <a:t>Interactive parameter study</a:t>
            </a:r>
          </a:p>
          <a:p>
            <a:r>
              <a:rPr lang="en-US" sz="2400" b="1" dirty="0" smtClean="0">
                <a:solidFill>
                  <a:srgbClr val="800000"/>
                </a:solidFill>
                <a:latin typeface="+mj-lt"/>
              </a:rPr>
              <a:t>Recall/discard attempted fits</a:t>
            </a:r>
          </a:p>
          <a:p>
            <a:r>
              <a:rPr lang="en-US" sz="2400" b="1" dirty="0" smtClean="0">
                <a:solidFill>
                  <a:srgbClr val="800000"/>
                </a:solidFill>
                <a:latin typeface="+mj-lt"/>
              </a:rPr>
              <a:t>Invoke </a:t>
            </a:r>
            <a:r>
              <a:rPr lang="en-US" sz="2400" b="1" dirty="0" err="1" smtClean="0">
                <a:solidFill>
                  <a:srgbClr val="800000"/>
                </a:solidFill>
                <a:latin typeface="+mj-lt"/>
              </a:rPr>
              <a:t>ImageAnalyzer</a:t>
            </a:r>
            <a:r>
              <a:rPr lang="en-US" sz="2400" b="1" dirty="0" smtClean="0">
                <a:solidFill>
                  <a:srgbClr val="800000"/>
                </a:solidFill>
                <a:latin typeface="+mj-lt"/>
              </a:rPr>
              <a:t> to calculate microstructure constants</a:t>
            </a:r>
          </a:p>
          <a:p>
            <a:r>
              <a:rPr lang="en-US" sz="2400" b="1" dirty="0" smtClean="0">
                <a:solidFill>
                  <a:srgbClr val="800000"/>
                </a:solidFill>
                <a:latin typeface="+mj-lt"/>
              </a:rPr>
              <a:t>Merge constants into an ABAQUS input deck</a:t>
            </a:r>
          </a:p>
          <a:p>
            <a:r>
              <a:rPr lang="en-US" sz="2400" b="1" dirty="0" smtClean="0">
                <a:solidFill>
                  <a:srgbClr val="800000"/>
                </a:solidFill>
                <a:latin typeface="+mj-lt"/>
              </a:rPr>
              <a:t>Submit job (UMAT + input deck) to ABAQUS</a:t>
            </a:r>
          </a:p>
          <a:p>
            <a:pPr lvl="1"/>
            <a:r>
              <a:rPr lang="en-US" sz="2000" b="1" dirty="0" smtClean="0">
                <a:solidFill>
                  <a:srgbClr val="800000"/>
                </a:solidFill>
                <a:latin typeface="+mj-lt"/>
              </a:rPr>
              <a:t>submit/retrieve 1-element jobs, for model verification vis-à-vis ABAQUS simulation</a:t>
            </a:r>
          </a:p>
          <a:p>
            <a:endParaRPr lang="en-US" sz="2400" b="1" dirty="0" smtClean="0">
              <a:solidFill>
                <a:srgbClr val="800000"/>
              </a:solidFill>
              <a:latin typeface="+mj-lt"/>
            </a:endParaRPr>
          </a:p>
          <a:p>
            <a:pPr>
              <a:buNone/>
            </a:pPr>
            <a:endParaRPr lang="en-US" sz="2400" b="1" dirty="0" smtClean="0">
              <a:solidFill>
                <a:srgbClr val="800000"/>
              </a:solidFill>
              <a:latin typeface="+mj-lt"/>
            </a:endParaRPr>
          </a:p>
          <a:p>
            <a:pPr>
              <a:buNone/>
            </a:pPr>
            <a:r>
              <a:rPr lang="en-US" sz="2400" b="1" i="1" dirty="0" smtClean="0">
                <a:solidFill>
                  <a:srgbClr val="800000"/>
                </a:solidFill>
                <a:latin typeface="+mj-lt"/>
              </a:rPr>
              <a:t>(See Help | Topics for other labor saving features)</a:t>
            </a:r>
            <a:endParaRPr lang="en-US" sz="2400" b="1" i="1" dirty="0">
              <a:solidFill>
                <a:srgbClr val="800000"/>
              </a:solidFill>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srcRect/>
          <a:stretch>
            <a:fillRect/>
          </a:stretch>
        </p:blipFill>
        <p:spPr bwMode="auto">
          <a:xfrm>
            <a:off x="1097280" y="914400"/>
            <a:ext cx="7274981" cy="54864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Feature: Interactive “Parameter Study”</a:t>
            </a:r>
            <a:endParaRPr lang="en-US" dirty="0"/>
          </a:p>
        </p:txBody>
      </p:sp>
      <p:sp>
        <p:nvSpPr>
          <p:cNvPr id="9" name="Left Arrow 8"/>
          <p:cNvSpPr/>
          <p:nvPr/>
        </p:nvSpPr>
        <p:spPr>
          <a:xfrm rot="20923393">
            <a:off x="4120131" y="5029700"/>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24707" y="1572061"/>
            <a:ext cx="4908716" cy="2862322"/>
          </a:xfrm>
          <a:prstGeom prst="rect">
            <a:avLst/>
          </a:prstGeom>
          <a:noFill/>
        </p:spPr>
        <p:txBody>
          <a:bodyPr wrap="none" rtlCol="0">
            <a:spAutoFit/>
          </a:bodyPr>
          <a:lstStyle/>
          <a:p>
            <a:r>
              <a:rPr lang="en-US" sz="2000" b="1" dirty="0" smtClean="0">
                <a:solidFill>
                  <a:srgbClr val="FF0000"/>
                </a:solidFill>
                <a:latin typeface="+mj-lt"/>
              </a:rPr>
              <a:t>a. Right-click on value for parameter</a:t>
            </a:r>
          </a:p>
          <a:p>
            <a:r>
              <a:rPr lang="en-US" sz="2000" b="1" dirty="0" smtClean="0">
                <a:solidFill>
                  <a:srgbClr val="FF0000"/>
                </a:solidFill>
                <a:latin typeface="+mj-lt"/>
              </a:rPr>
              <a:t>b. Specify min &amp; max values</a:t>
            </a:r>
          </a:p>
          <a:p>
            <a:r>
              <a:rPr lang="en-US" sz="2000" b="1" dirty="0" smtClean="0">
                <a:solidFill>
                  <a:srgbClr val="FF0000"/>
                </a:solidFill>
                <a:latin typeface="+mj-lt"/>
              </a:rPr>
              <a:t>c. Click on slider to select the</a:t>
            </a:r>
          </a:p>
          <a:p>
            <a:r>
              <a:rPr lang="en-US" sz="2000" b="1" dirty="0" smtClean="0">
                <a:solidFill>
                  <a:srgbClr val="FF0000"/>
                </a:solidFill>
                <a:latin typeface="+mj-lt"/>
              </a:rPr>
              <a:t>current value.</a:t>
            </a:r>
          </a:p>
          <a:p>
            <a:r>
              <a:rPr lang="en-US" sz="2000" b="1" dirty="0" smtClean="0">
                <a:solidFill>
                  <a:srgbClr val="FF0000"/>
                </a:solidFill>
                <a:latin typeface="+mj-lt"/>
              </a:rPr>
              <a:t>d. Enter an exponent for the</a:t>
            </a:r>
          </a:p>
          <a:p>
            <a:r>
              <a:rPr lang="en-US" sz="2000" b="1" dirty="0" smtClean="0">
                <a:solidFill>
                  <a:srgbClr val="FF0000"/>
                </a:solidFill>
                <a:latin typeface="+mj-lt"/>
              </a:rPr>
              <a:t>scale if working with very small</a:t>
            </a:r>
          </a:p>
          <a:p>
            <a:r>
              <a:rPr lang="en-US" sz="2000" b="1" dirty="0" smtClean="0">
                <a:solidFill>
                  <a:srgbClr val="FF0000"/>
                </a:solidFill>
                <a:latin typeface="+mj-lt"/>
              </a:rPr>
              <a:t>or very large values</a:t>
            </a:r>
          </a:p>
          <a:p>
            <a:r>
              <a:rPr lang="en-US" sz="2000" b="1" dirty="0" smtClean="0">
                <a:solidFill>
                  <a:srgbClr val="FF0000"/>
                </a:solidFill>
                <a:latin typeface="+mj-lt"/>
              </a:rPr>
              <a:t>e. Click “Accept” if done, or </a:t>
            </a:r>
          </a:p>
          <a:p>
            <a:r>
              <a:rPr lang="en-US" sz="2000" b="1" dirty="0" smtClean="0">
                <a:solidFill>
                  <a:srgbClr val="FF0000"/>
                </a:solidFill>
                <a:latin typeface="+mj-lt"/>
              </a:rPr>
              <a:t>“Cancel” for no changes</a:t>
            </a:r>
          </a:p>
        </p:txBody>
      </p:sp>
      <p:sp>
        <p:nvSpPr>
          <p:cNvPr id="6" name="Left Arrow 5"/>
          <p:cNvSpPr/>
          <p:nvPr/>
        </p:nvSpPr>
        <p:spPr>
          <a:xfrm rot="19191706">
            <a:off x="1360910" y="3637749"/>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22260" y="4826145"/>
            <a:ext cx="369012" cy="461665"/>
          </a:xfrm>
          <a:prstGeom prst="rect">
            <a:avLst/>
          </a:prstGeom>
          <a:noFill/>
        </p:spPr>
        <p:txBody>
          <a:bodyPr wrap="none" rtlCol="0">
            <a:spAutoFit/>
          </a:bodyPr>
          <a:lstStyle/>
          <a:p>
            <a:r>
              <a:rPr lang="en-US" sz="2400" b="1" dirty="0" smtClean="0">
                <a:solidFill>
                  <a:srgbClr val="FF0000"/>
                </a:solidFill>
                <a:latin typeface="+mj-lt"/>
              </a:rPr>
              <a:t>a</a:t>
            </a:r>
            <a:endParaRPr lang="en-US" sz="2400" b="1" dirty="0">
              <a:solidFill>
                <a:srgbClr val="FF0000"/>
              </a:solidFill>
              <a:latin typeface="+mj-lt"/>
            </a:endParaRPr>
          </a:p>
        </p:txBody>
      </p:sp>
      <p:sp>
        <p:nvSpPr>
          <p:cNvPr id="8" name="TextBox 7"/>
          <p:cNvSpPr txBox="1"/>
          <p:nvPr/>
        </p:nvSpPr>
        <p:spPr>
          <a:xfrm>
            <a:off x="1981200" y="3131128"/>
            <a:ext cx="378630" cy="461665"/>
          </a:xfrm>
          <a:prstGeom prst="rect">
            <a:avLst/>
          </a:prstGeom>
          <a:noFill/>
        </p:spPr>
        <p:txBody>
          <a:bodyPr wrap="none" rtlCol="0">
            <a:spAutoFit/>
          </a:bodyPr>
          <a:lstStyle/>
          <a:p>
            <a:r>
              <a:rPr lang="en-US" sz="2400" b="1" dirty="0" smtClean="0">
                <a:solidFill>
                  <a:srgbClr val="FF0000"/>
                </a:solidFill>
                <a:latin typeface="+mj-lt"/>
              </a:rPr>
              <a:t>b</a:t>
            </a:r>
            <a:endParaRPr lang="en-US" sz="2400" b="1" dirty="0">
              <a:solidFill>
                <a:srgbClr val="FF0000"/>
              </a:solidFill>
              <a:latin typeface="+mj-lt"/>
            </a:endParaRPr>
          </a:p>
        </p:txBody>
      </p:sp>
      <p:sp>
        <p:nvSpPr>
          <p:cNvPr id="10" name="Left Arrow 9"/>
          <p:cNvSpPr/>
          <p:nvPr/>
        </p:nvSpPr>
        <p:spPr>
          <a:xfrm rot="13626469">
            <a:off x="2247606" y="3623893"/>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6508706">
            <a:off x="1311121" y="4622289"/>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88833" y="5103462"/>
            <a:ext cx="346570" cy="461665"/>
          </a:xfrm>
          <a:prstGeom prst="rect">
            <a:avLst/>
          </a:prstGeom>
          <a:noFill/>
        </p:spPr>
        <p:txBody>
          <a:bodyPr wrap="none" rtlCol="0">
            <a:spAutoFit/>
          </a:bodyPr>
          <a:lstStyle/>
          <a:p>
            <a:r>
              <a:rPr lang="en-US" sz="2400" b="1" dirty="0" smtClean="0">
                <a:solidFill>
                  <a:srgbClr val="FF0000"/>
                </a:solidFill>
                <a:latin typeface="+mj-lt"/>
              </a:rPr>
              <a:t>c</a:t>
            </a:r>
            <a:endParaRPr lang="en-US" sz="2400" b="1" dirty="0">
              <a:solidFill>
                <a:srgbClr val="FF0000"/>
              </a:solidFill>
              <a:latin typeface="+mj-lt"/>
            </a:endParaRPr>
          </a:p>
        </p:txBody>
      </p:sp>
      <p:sp>
        <p:nvSpPr>
          <p:cNvPr id="14" name="Left Arrow 13"/>
          <p:cNvSpPr/>
          <p:nvPr/>
        </p:nvSpPr>
        <p:spPr>
          <a:xfrm rot="5400000">
            <a:off x="1996054" y="4762999"/>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71701" y="5350454"/>
            <a:ext cx="378630" cy="461665"/>
          </a:xfrm>
          <a:prstGeom prst="rect">
            <a:avLst/>
          </a:prstGeom>
          <a:noFill/>
        </p:spPr>
        <p:txBody>
          <a:bodyPr wrap="none" rtlCol="0">
            <a:spAutoFit/>
          </a:bodyPr>
          <a:lstStyle/>
          <a:p>
            <a:r>
              <a:rPr lang="en-US" sz="2400" b="1" dirty="0" smtClean="0">
                <a:solidFill>
                  <a:srgbClr val="FF0000"/>
                </a:solidFill>
                <a:latin typeface="+mj-lt"/>
              </a:rPr>
              <a:t>d</a:t>
            </a:r>
            <a:endParaRPr lang="en-US" sz="2400" b="1" dirty="0">
              <a:solidFill>
                <a:srgbClr val="FF0000"/>
              </a:solidFill>
              <a:latin typeface="+mj-lt"/>
            </a:endParaRPr>
          </a:p>
        </p:txBody>
      </p:sp>
      <p:sp>
        <p:nvSpPr>
          <p:cNvPr id="16" name="Left Arrow 15"/>
          <p:cNvSpPr/>
          <p:nvPr/>
        </p:nvSpPr>
        <p:spPr>
          <a:xfrm rot="4588095">
            <a:off x="2634229" y="4815386"/>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81326" y="5388554"/>
            <a:ext cx="367408" cy="461665"/>
          </a:xfrm>
          <a:prstGeom prst="rect">
            <a:avLst/>
          </a:prstGeom>
          <a:noFill/>
        </p:spPr>
        <p:txBody>
          <a:bodyPr wrap="none" rtlCol="0">
            <a:spAutoFit/>
          </a:bodyPr>
          <a:lstStyle/>
          <a:p>
            <a:r>
              <a:rPr lang="en-US" sz="2400" b="1" dirty="0" smtClean="0">
                <a:solidFill>
                  <a:srgbClr val="FF0000"/>
                </a:solidFill>
                <a:latin typeface="+mj-lt"/>
              </a:rPr>
              <a:t>e</a:t>
            </a:r>
            <a:endParaRPr lang="en-US" sz="2400" b="1" dirty="0">
              <a:solidFill>
                <a:srgbClr val="FF0000"/>
              </a:solidFill>
              <a:latin typeface="+mj-lt"/>
            </a:endParaRPr>
          </a:p>
        </p:txBody>
      </p:sp>
      <p:sp>
        <p:nvSpPr>
          <p:cNvPr id="18" name="Left Arrow 17"/>
          <p:cNvSpPr/>
          <p:nvPr/>
        </p:nvSpPr>
        <p:spPr>
          <a:xfrm rot="6877303">
            <a:off x="756939" y="4802398"/>
            <a:ext cx="777091"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1471" y="5250005"/>
            <a:ext cx="367408" cy="461665"/>
          </a:xfrm>
          <a:prstGeom prst="rect">
            <a:avLst/>
          </a:prstGeom>
          <a:noFill/>
        </p:spPr>
        <p:txBody>
          <a:bodyPr wrap="none" rtlCol="0">
            <a:spAutoFit/>
          </a:bodyPr>
          <a:lstStyle/>
          <a:p>
            <a:r>
              <a:rPr lang="en-US" sz="2400" b="1" dirty="0" smtClean="0">
                <a:solidFill>
                  <a:srgbClr val="FF0000"/>
                </a:solidFill>
                <a:latin typeface="+mj-lt"/>
              </a:rPr>
              <a:t>e</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6" grpId="0" animBg="1"/>
      <p:bldP spid="8" grpId="0"/>
      <p:bldP spid="10" grpId="0" animBg="1"/>
      <p:bldP spid="12" grpId="0" animBg="1"/>
      <p:bldP spid="13" grpId="0"/>
      <p:bldP spid="14" grpId="0" animBg="1"/>
      <p:bldP spid="15" grpId="0"/>
      <p:bldP spid="16" grpId="0" animBg="1"/>
      <p:bldP spid="17" grpId="0"/>
      <p:bldP spid="18" grpId="0" animBg="1"/>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Feature: Navigate attempted fits</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4618941">
            <a:off x="2372939" y="4439594"/>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5400000">
            <a:off x="3096836" y="5125395"/>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15107" y="5524937"/>
            <a:ext cx="2239716" cy="707886"/>
          </a:xfrm>
          <a:prstGeom prst="rect">
            <a:avLst/>
          </a:prstGeom>
          <a:noFill/>
        </p:spPr>
        <p:txBody>
          <a:bodyPr wrap="none" rtlCol="0">
            <a:spAutoFit/>
          </a:bodyPr>
          <a:lstStyle/>
          <a:p>
            <a:r>
              <a:rPr lang="en-US" sz="2000" b="1" dirty="0" smtClean="0">
                <a:solidFill>
                  <a:srgbClr val="FF0000"/>
                </a:solidFill>
                <a:latin typeface="+mj-lt"/>
              </a:rPr>
              <a:t>Discard current </a:t>
            </a:r>
          </a:p>
          <a:p>
            <a:r>
              <a:rPr lang="en-US" sz="2000" b="1" dirty="0" smtClean="0">
                <a:solidFill>
                  <a:srgbClr val="FF0000"/>
                </a:solidFill>
                <a:latin typeface="+mj-lt"/>
              </a:rPr>
              <a:t>parameter set</a:t>
            </a:r>
          </a:p>
        </p:txBody>
      </p:sp>
      <p:sp>
        <p:nvSpPr>
          <p:cNvPr id="7" name="TextBox 6"/>
          <p:cNvSpPr txBox="1"/>
          <p:nvPr/>
        </p:nvSpPr>
        <p:spPr>
          <a:xfrm>
            <a:off x="1495857" y="3658037"/>
            <a:ext cx="2127505" cy="707886"/>
          </a:xfrm>
          <a:prstGeom prst="rect">
            <a:avLst/>
          </a:prstGeom>
          <a:noFill/>
        </p:spPr>
        <p:txBody>
          <a:bodyPr wrap="none" rtlCol="0">
            <a:spAutoFit/>
          </a:bodyPr>
          <a:lstStyle/>
          <a:p>
            <a:r>
              <a:rPr lang="en-US" sz="2000" b="1" dirty="0" smtClean="0">
                <a:solidFill>
                  <a:srgbClr val="FF0000"/>
                </a:solidFill>
                <a:latin typeface="+mj-lt"/>
              </a:rPr>
              <a:t>Navigate the</a:t>
            </a:r>
          </a:p>
          <a:p>
            <a:r>
              <a:rPr lang="en-US" sz="2000" b="1" dirty="0" smtClean="0">
                <a:solidFill>
                  <a:srgbClr val="FF0000"/>
                </a:solidFill>
                <a:latin typeface="+mj-lt"/>
              </a:rPr>
              <a:t>parameter sets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Feature: Invoke </a:t>
            </a:r>
            <a:r>
              <a:rPr lang="en-US" dirty="0" err="1" smtClean="0"/>
              <a:t>ImageAnalyzer</a:t>
            </a:r>
            <a:r>
              <a:rPr lang="en-US" dirty="0" smtClean="0"/>
              <a:t> to calculate microstructure constants</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4" name="Left Arrow 3"/>
          <p:cNvSpPr/>
          <p:nvPr/>
        </p:nvSpPr>
        <p:spPr>
          <a:xfrm rot="19314304">
            <a:off x="2953962" y="2667944"/>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5400000">
            <a:off x="2049086" y="3229919"/>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7357" y="3629461"/>
            <a:ext cx="5046574" cy="1323439"/>
          </a:xfrm>
          <a:prstGeom prst="rect">
            <a:avLst/>
          </a:prstGeom>
          <a:noFill/>
        </p:spPr>
        <p:txBody>
          <a:bodyPr wrap="none" rtlCol="0">
            <a:spAutoFit/>
          </a:bodyPr>
          <a:lstStyle/>
          <a:p>
            <a:r>
              <a:rPr lang="en-US" sz="2000" b="1" dirty="0" smtClean="0">
                <a:solidFill>
                  <a:srgbClr val="FF0000"/>
                </a:solidFill>
                <a:latin typeface="+mj-lt"/>
              </a:rPr>
              <a:t>The “Fixed constants” may be unique </a:t>
            </a:r>
          </a:p>
          <a:p>
            <a:r>
              <a:rPr lang="en-US" sz="2000" b="1" dirty="0" smtClean="0">
                <a:solidFill>
                  <a:srgbClr val="FF0000"/>
                </a:solidFill>
                <a:latin typeface="+mj-lt"/>
              </a:rPr>
              <a:t>for each dataset. “For all” forces</a:t>
            </a:r>
          </a:p>
          <a:p>
            <a:r>
              <a:rPr lang="en-US" sz="2000" b="1" dirty="0" smtClean="0">
                <a:solidFill>
                  <a:srgbClr val="FF0000"/>
                </a:solidFill>
                <a:latin typeface="+mj-lt"/>
              </a:rPr>
              <a:t>the displayed constants to be used</a:t>
            </a:r>
          </a:p>
          <a:p>
            <a:r>
              <a:rPr lang="en-US" sz="2000" b="1" dirty="0" smtClean="0">
                <a:solidFill>
                  <a:srgbClr val="FF0000"/>
                </a:solidFill>
                <a:latin typeface="+mj-lt"/>
              </a:rPr>
              <a:t>for all datasets.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14375" y="1057275"/>
            <a:ext cx="6087946" cy="4572000"/>
          </a:xfrm>
          <a:prstGeom prst="rect">
            <a:avLst/>
          </a:prstGeom>
          <a:noFill/>
          <a:ln w="9525">
            <a:noFill/>
            <a:miter lim="800000"/>
            <a:headEnd/>
            <a:tailEnd/>
          </a:ln>
        </p:spPr>
      </p:pic>
      <p:sp>
        <p:nvSpPr>
          <p:cNvPr id="20" name="Left Arrow 19"/>
          <p:cNvSpPr/>
          <p:nvPr/>
        </p:nvSpPr>
        <p:spPr>
          <a:xfrm rot="20005182">
            <a:off x="2296736" y="2553643"/>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p:cNvPicPr>
            <a:picLocks noChangeAspect="1" noChangeArrowheads="1"/>
          </p:cNvPicPr>
          <p:nvPr/>
        </p:nvPicPr>
        <p:blipFill>
          <a:blip r:embed="rId3" cstate="print"/>
          <a:srcRect/>
          <a:stretch>
            <a:fillRect/>
          </a:stretch>
        </p:blipFill>
        <p:spPr bwMode="auto">
          <a:xfrm>
            <a:off x="2324101" y="1609725"/>
            <a:ext cx="6087947" cy="4572000"/>
          </a:xfrm>
          <a:prstGeom prst="rect">
            <a:avLst/>
          </a:prstGeom>
          <a:noFill/>
          <a:ln w="9525">
            <a:noFill/>
            <a:miter lim="800000"/>
            <a:headEnd/>
            <a:tailEnd/>
          </a:ln>
        </p:spPr>
      </p:pic>
      <p:pic>
        <p:nvPicPr>
          <p:cNvPr id="2058" name="Picture 10"/>
          <p:cNvPicPr>
            <a:picLocks noChangeAspect="1" noChangeArrowheads="1"/>
          </p:cNvPicPr>
          <p:nvPr/>
        </p:nvPicPr>
        <p:blipFill>
          <a:blip r:embed="rId4" cstate="print"/>
          <a:srcRect/>
          <a:stretch>
            <a:fillRect/>
          </a:stretch>
        </p:blipFill>
        <p:spPr bwMode="auto">
          <a:xfrm>
            <a:off x="2324101" y="1609725"/>
            <a:ext cx="6087947" cy="4572000"/>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2324100" y="1614487"/>
            <a:ext cx="6087946" cy="45720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2324101" y="1609725"/>
            <a:ext cx="6087947" cy="45720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Feature: Invoke </a:t>
            </a:r>
            <a:r>
              <a:rPr lang="en-US" dirty="0" err="1" smtClean="0"/>
              <a:t>ImageAnalyzer</a:t>
            </a:r>
            <a:r>
              <a:rPr lang="en-US" dirty="0" smtClean="0"/>
              <a:t> to calculate microstructure </a:t>
            </a:r>
            <a:r>
              <a:rPr lang="en-US" dirty="0" smtClean="0"/>
              <a:t>constants </a:t>
            </a:r>
            <a:r>
              <a:rPr lang="en-US" sz="2000" i="1" dirty="0" smtClean="0"/>
              <a:t>(cont)</a:t>
            </a:r>
            <a:endParaRPr lang="en-US" i="1" dirty="0"/>
          </a:p>
        </p:txBody>
      </p:sp>
      <p:pic>
        <p:nvPicPr>
          <p:cNvPr id="2050" name="Picture 2"/>
          <p:cNvPicPr>
            <a:picLocks noChangeAspect="1" noChangeArrowheads="1"/>
          </p:cNvPicPr>
          <p:nvPr/>
        </p:nvPicPr>
        <p:blipFill>
          <a:blip r:embed="rId7" cstate="print"/>
          <a:srcRect/>
          <a:stretch>
            <a:fillRect/>
          </a:stretch>
        </p:blipFill>
        <p:spPr bwMode="auto">
          <a:xfrm>
            <a:off x="2326005" y="1619250"/>
            <a:ext cx="6087948" cy="4572000"/>
          </a:xfrm>
          <a:prstGeom prst="rect">
            <a:avLst/>
          </a:prstGeom>
          <a:noFill/>
          <a:ln w="9525">
            <a:noFill/>
            <a:miter lim="800000"/>
            <a:headEnd/>
            <a:tailEnd/>
          </a:ln>
        </p:spPr>
      </p:pic>
      <p:sp>
        <p:nvSpPr>
          <p:cNvPr id="12" name="Left Arrow 11"/>
          <p:cNvSpPr/>
          <p:nvPr/>
        </p:nvSpPr>
        <p:spPr>
          <a:xfrm rot="19314304">
            <a:off x="4925637" y="2582219"/>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21349153">
            <a:off x="2074544" y="3326964"/>
            <a:ext cx="1511560"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8" cstate="print"/>
          <a:srcRect/>
          <a:stretch>
            <a:fillRect/>
          </a:stretch>
        </p:blipFill>
        <p:spPr bwMode="auto">
          <a:xfrm>
            <a:off x="4676776" y="2481405"/>
            <a:ext cx="2809874" cy="1928670"/>
          </a:xfrm>
          <a:prstGeom prst="rect">
            <a:avLst/>
          </a:prstGeom>
          <a:noFill/>
          <a:ln w="9525">
            <a:noFill/>
            <a:miter lim="800000"/>
            <a:headEnd/>
            <a:tailEnd/>
          </a:ln>
        </p:spPr>
      </p:pic>
      <p:sp>
        <p:nvSpPr>
          <p:cNvPr id="13" name="Left Arrow 12"/>
          <p:cNvSpPr/>
          <p:nvPr/>
        </p:nvSpPr>
        <p:spPr>
          <a:xfrm rot="19314304">
            <a:off x="6802062" y="2763195"/>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9" cstate="print"/>
          <a:srcRect/>
          <a:stretch>
            <a:fillRect/>
          </a:stretch>
        </p:blipFill>
        <p:spPr bwMode="auto">
          <a:xfrm>
            <a:off x="3990975" y="2371725"/>
            <a:ext cx="3951384" cy="2438400"/>
          </a:xfrm>
          <a:prstGeom prst="rect">
            <a:avLst/>
          </a:prstGeom>
          <a:noFill/>
          <a:ln w="9525">
            <a:noFill/>
            <a:miter lim="800000"/>
            <a:headEnd/>
            <a:tailEnd/>
          </a:ln>
        </p:spPr>
      </p:pic>
      <p:sp>
        <p:nvSpPr>
          <p:cNvPr id="14" name="Left Arrow 13"/>
          <p:cNvSpPr/>
          <p:nvPr/>
        </p:nvSpPr>
        <p:spPr>
          <a:xfrm rot="19314304">
            <a:off x="5982912" y="3058468"/>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Dataset – a </a:t>
            </a:r>
            <a:r>
              <a:rPr lang="en-US" i="1" dirty="0" smtClean="0"/>
              <a:t>text file</a:t>
            </a:r>
            <a:r>
              <a:rPr lang="en-US" dirty="0" smtClean="0"/>
              <a:t> containing </a:t>
            </a:r>
            <a:r>
              <a:rPr lang="en-US" i="1" dirty="0" smtClean="0"/>
              <a:t>name= value</a:t>
            </a:r>
            <a:endParaRPr lang="en-US" i="1" dirty="0"/>
          </a:p>
        </p:txBody>
      </p:sp>
      <p:sp>
        <p:nvSpPr>
          <p:cNvPr id="16" name="TextBox 15"/>
          <p:cNvSpPr txBox="1"/>
          <p:nvPr/>
        </p:nvSpPr>
        <p:spPr>
          <a:xfrm>
            <a:off x="775855" y="845127"/>
            <a:ext cx="3851563" cy="5816977"/>
          </a:xfrm>
          <a:prstGeom prst="rect">
            <a:avLst/>
          </a:prstGeom>
          <a:noFill/>
        </p:spPr>
        <p:txBody>
          <a:bodyPr wrap="square" numCol="1" rtlCol="0">
            <a:spAutoFit/>
          </a:bodyPr>
          <a:lstStyle/>
          <a:p>
            <a:r>
              <a:rPr lang="en-US" sz="1200" dirty="0" smtClean="0"/>
              <a:t># Format: name= value</a:t>
            </a:r>
          </a:p>
          <a:p>
            <a:r>
              <a:rPr lang="en-US" sz="1200" dirty="0" err="1" smtClean="0"/>
              <a:t>model_tag</a:t>
            </a:r>
            <a:r>
              <a:rPr lang="en-US" sz="1200" dirty="0" smtClean="0"/>
              <a:t>= DMG</a:t>
            </a:r>
          </a:p>
          <a:p>
            <a:r>
              <a:rPr lang="en-US" sz="1200" dirty="0" smtClean="0"/>
              <a:t>material= az31-ND</a:t>
            </a:r>
          </a:p>
          <a:p>
            <a:r>
              <a:rPr lang="en-US" sz="1200" dirty="0" smtClean="0"/>
              <a:t>G= 16666.7</a:t>
            </a:r>
          </a:p>
          <a:p>
            <a:r>
              <a:rPr lang="en-US" sz="1200" dirty="0" smtClean="0"/>
              <a:t>Bulk= 50000</a:t>
            </a:r>
          </a:p>
          <a:p>
            <a:r>
              <a:rPr lang="en-US" sz="1200" dirty="0" smtClean="0"/>
              <a:t>a= 0</a:t>
            </a:r>
          </a:p>
          <a:p>
            <a:r>
              <a:rPr lang="en-US" sz="1200" dirty="0" smtClean="0"/>
              <a:t>b= 0</a:t>
            </a:r>
          </a:p>
          <a:p>
            <a:r>
              <a:rPr lang="en-US" sz="1200" dirty="0" err="1" smtClean="0"/>
              <a:t>Tmelt</a:t>
            </a:r>
            <a:r>
              <a:rPr lang="en-US" sz="1200" dirty="0" smtClean="0"/>
              <a:t>= 3000</a:t>
            </a:r>
          </a:p>
          <a:p>
            <a:r>
              <a:rPr lang="en-US" sz="1200" dirty="0" smtClean="0"/>
              <a:t>heat= 0.34</a:t>
            </a:r>
          </a:p>
          <a:p>
            <a:r>
              <a:rPr lang="en-US" sz="1200" dirty="0" err="1" smtClean="0"/>
              <a:t>Kic</a:t>
            </a:r>
            <a:r>
              <a:rPr lang="en-US" sz="1200" dirty="0" smtClean="0"/>
              <a:t>= 1000</a:t>
            </a:r>
          </a:p>
          <a:p>
            <a:r>
              <a:rPr lang="en-US" sz="1200" dirty="0" err="1" smtClean="0"/>
              <a:t>nv</a:t>
            </a:r>
            <a:r>
              <a:rPr lang="en-US" sz="1200" dirty="0" smtClean="0"/>
              <a:t>= 0.3</a:t>
            </a:r>
          </a:p>
          <a:p>
            <a:r>
              <a:rPr lang="en-US" sz="1200" dirty="0" err="1" smtClean="0"/>
              <a:t>fname</a:t>
            </a:r>
            <a:r>
              <a:rPr lang="en-US" sz="1200" dirty="0" smtClean="0"/>
              <a:t>= MSU1</a:t>
            </a:r>
          </a:p>
          <a:p>
            <a:r>
              <a:rPr lang="en-US" sz="1200" dirty="0" smtClean="0"/>
              <a:t>source= Matt Tucker</a:t>
            </a:r>
          </a:p>
          <a:p>
            <a:r>
              <a:rPr lang="en-US" sz="1200" dirty="0" smtClean="0"/>
              <a:t>comment= normal direction</a:t>
            </a:r>
          </a:p>
          <a:p>
            <a:r>
              <a:rPr lang="en-US" sz="1200" dirty="0" smtClean="0"/>
              <a:t>excluded= 0</a:t>
            </a:r>
          </a:p>
          <a:p>
            <a:r>
              <a:rPr lang="en-US" sz="1200" dirty="0" err="1" smtClean="0"/>
              <a:t>dstype</a:t>
            </a:r>
            <a:r>
              <a:rPr lang="en-US" sz="1200" dirty="0" smtClean="0"/>
              <a:t>= 1</a:t>
            </a:r>
          </a:p>
          <a:p>
            <a:r>
              <a:rPr lang="en-US" sz="1200" dirty="0" smtClean="0"/>
              <a:t>units= 3</a:t>
            </a:r>
          </a:p>
          <a:p>
            <a:r>
              <a:rPr lang="en-US" sz="1200" dirty="0" err="1" smtClean="0"/>
              <a:t>Tinit</a:t>
            </a:r>
            <a:r>
              <a:rPr lang="en-US" sz="1200" dirty="0" smtClean="0"/>
              <a:t>= 298</a:t>
            </a:r>
          </a:p>
          <a:p>
            <a:r>
              <a:rPr lang="en-US" sz="1200" dirty="0" err="1" smtClean="0"/>
              <a:t>dn</a:t>
            </a:r>
            <a:r>
              <a:rPr lang="en-US" sz="1200" dirty="0" smtClean="0"/>
              <a:t>= 1e-006</a:t>
            </a:r>
          </a:p>
          <a:p>
            <a:r>
              <a:rPr lang="en-US" sz="1200" dirty="0" smtClean="0"/>
              <a:t>fn= 0.001</a:t>
            </a:r>
          </a:p>
          <a:p>
            <a:r>
              <a:rPr lang="en-US" sz="1200" dirty="0" smtClean="0"/>
              <a:t>dcs0= 30</a:t>
            </a:r>
          </a:p>
          <a:p>
            <a:r>
              <a:rPr lang="en-US" sz="1200" dirty="0" err="1" smtClean="0"/>
              <a:t>dcs</a:t>
            </a:r>
            <a:r>
              <a:rPr lang="en-US" sz="1200" dirty="0" smtClean="0"/>
              <a:t>= 30</a:t>
            </a:r>
          </a:p>
          <a:p>
            <a:r>
              <a:rPr lang="en-US" sz="1200" dirty="0" smtClean="0"/>
              <a:t>r0= 0</a:t>
            </a:r>
          </a:p>
          <a:p>
            <a:r>
              <a:rPr lang="en-US" sz="1200" dirty="0" err="1" smtClean="0"/>
              <a:t>volF</a:t>
            </a:r>
            <a:r>
              <a:rPr lang="en-US" sz="1200" dirty="0" smtClean="0"/>
              <a:t>= 0.001</a:t>
            </a:r>
          </a:p>
          <a:p>
            <a:r>
              <a:rPr lang="en-US" sz="1200" dirty="0" smtClean="0"/>
              <a:t>period= 82.4714</a:t>
            </a:r>
          </a:p>
          <a:p>
            <a:r>
              <a:rPr lang="en-US" sz="1200" dirty="0" smtClean="0"/>
              <a:t>rate= 0.001</a:t>
            </a:r>
          </a:p>
          <a:p>
            <a:r>
              <a:rPr lang="en-US" sz="1200" dirty="0" err="1" smtClean="0"/>
              <a:t>incr</a:t>
            </a:r>
            <a:r>
              <a:rPr lang="en-US" sz="1200" dirty="0" smtClean="0"/>
              <a:t>= 100</a:t>
            </a:r>
          </a:p>
          <a:p>
            <a:r>
              <a:rPr lang="en-US" sz="1200" dirty="0" smtClean="0"/>
              <a:t>angle= 0.51</a:t>
            </a:r>
          </a:p>
          <a:p>
            <a:r>
              <a:rPr lang="en-US" sz="1200" dirty="0" err="1" smtClean="0"/>
              <a:t>e_load</a:t>
            </a:r>
            <a:r>
              <a:rPr lang="en-US" sz="1200" dirty="0" smtClean="0"/>
              <a:t>= 0</a:t>
            </a:r>
          </a:p>
          <a:p>
            <a:r>
              <a:rPr lang="en-US" sz="1200" dirty="0" smtClean="0"/>
              <a:t>(continued in next column)</a:t>
            </a:r>
          </a:p>
        </p:txBody>
      </p:sp>
      <p:sp>
        <p:nvSpPr>
          <p:cNvPr id="17" name="TextBox 16"/>
          <p:cNvSpPr txBox="1"/>
          <p:nvPr/>
        </p:nvSpPr>
        <p:spPr>
          <a:xfrm>
            <a:off x="4876800" y="817418"/>
            <a:ext cx="3851563" cy="4154984"/>
          </a:xfrm>
          <a:prstGeom prst="rect">
            <a:avLst/>
          </a:prstGeom>
          <a:noFill/>
        </p:spPr>
        <p:txBody>
          <a:bodyPr wrap="square" numCol="1" rtlCol="0">
            <a:spAutoFit/>
          </a:bodyPr>
          <a:lstStyle/>
          <a:p>
            <a:r>
              <a:rPr lang="en-US" sz="1200" dirty="0" smtClean="0"/>
              <a:t>(continuation)</a:t>
            </a:r>
          </a:p>
          <a:p>
            <a:r>
              <a:rPr lang="en-US" sz="1200" dirty="0" smtClean="0"/>
              <a:t># Experimental data (must be the last “name= value”)</a:t>
            </a:r>
          </a:p>
          <a:p>
            <a:r>
              <a:rPr lang="en-US" sz="1200" dirty="0" smtClean="0"/>
              <a:t>strain, stress=</a:t>
            </a:r>
          </a:p>
          <a:p>
            <a:r>
              <a:rPr lang="en-US" sz="1200" dirty="0" smtClean="0"/>
              <a:t>0 0</a:t>
            </a:r>
          </a:p>
          <a:p>
            <a:r>
              <a:rPr lang="en-US" sz="1200" dirty="0" smtClean="0"/>
              <a:t>0.00127973 5.73677e+007</a:t>
            </a:r>
          </a:p>
          <a:p>
            <a:r>
              <a:rPr lang="en-US" sz="1200" dirty="0" smtClean="0"/>
              <a:t>0.00248207 1.14556e+008</a:t>
            </a:r>
          </a:p>
          <a:p>
            <a:r>
              <a:rPr lang="en-US" sz="1200" dirty="0" smtClean="0"/>
              <a:t>0.00473197 1.5983e+008</a:t>
            </a:r>
          </a:p>
          <a:p>
            <a:r>
              <a:rPr lang="en-US" sz="1200" dirty="0" smtClean="0"/>
              <a:t>0.00843224 1.88483e+008</a:t>
            </a:r>
          </a:p>
          <a:p>
            <a:r>
              <a:rPr lang="en-US" sz="1200" dirty="0" smtClean="0"/>
              <a:t>0.0129067 2.08455e+008</a:t>
            </a:r>
          </a:p>
          <a:p>
            <a:r>
              <a:rPr lang="en-US" sz="1200" dirty="0" smtClean="0"/>
              <a:t>0.0177175 2.24879e+008</a:t>
            </a:r>
          </a:p>
          <a:p>
            <a:r>
              <a:rPr lang="en-US" sz="1200" dirty="0" smtClean="0"/>
              <a:t>0.0227565 2.39103e+008</a:t>
            </a:r>
          </a:p>
          <a:p>
            <a:r>
              <a:rPr lang="en-US" sz="1200" dirty="0" smtClean="0"/>
              <a:t>0.0280123 2.51231e+008</a:t>
            </a:r>
          </a:p>
          <a:p>
            <a:r>
              <a:rPr lang="en-US" sz="1200" dirty="0" smtClean="0"/>
              <a:t>0.0334448 2.6178e+008</a:t>
            </a:r>
          </a:p>
          <a:p>
            <a:r>
              <a:rPr lang="en-US" sz="1200" dirty="0" smtClean="0"/>
              <a:t>0.039026 2.70922e+008</a:t>
            </a:r>
          </a:p>
          <a:p>
            <a:r>
              <a:rPr lang="en-US" sz="1200" dirty="0" smtClean="0"/>
              <a:t>0.0446936 2.79572e+008</a:t>
            </a:r>
          </a:p>
          <a:p>
            <a:r>
              <a:rPr lang="en-US" sz="1200" dirty="0" smtClean="0"/>
              <a:t>0.0505404 2.86634e+008</a:t>
            </a:r>
          </a:p>
          <a:p>
            <a:r>
              <a:rPr lang="en-US" sz="1200" dirty="0" smtClean="0"/>
              <a:t>0.0565043 2.92804e+008</a:t>
            </a:r>
          </a:p>
          <a:p>
            <a:r>
              <a:rPr lang="en-US" sz="1200" dirty="0" smtClean="0"/>
              <a:t>0.0628393 2.95111e+008</a:t>
            </a:r>
          </a:p>
          <a:p>
            <a:r>
              <a:rPr lang="en-US" sz="1200" dirty="0" smtClean="0"/>
              <a:t>0.0691321 2.98455e+008</a:t>
            </a:r>
          </a:p>
          <a:p>
            <a:r>
              <a:rPr lang="en-US" sz="1200" dirty="0" smtClean="0"/>
              <a:t>0.0755729 3.00528e+008</a:t>
            </a:r>
          </a:p>
          <a:p>
            <a:r>
              <a:rPr lang="en-US" sz="1200" dirty="0" smtClean="0"/>
              <a:t>0.0824714 2.96166e+008</a:t>
            </a:r>
          </a:p>
          <a:p>
            <a:endParaRPr lang="en-US" sz="1200" dirty="0"/>
          </a:p>
        </p:txBody>
      </p:sp>
      <p:sp>
        <p:nvSpPr>
          <p:cNvPr id="18" name="TextBox 17"/>
          <p:cNvSpPr txBox="1"/>
          <p:nvPr/>
        </p:nvSpPr>
        <p:spPr>
          <a:xfrm>
            <a:off x="4156364" y="5153890"/>
            <a:ext cx="3890809" cy="830997"/>
          </a:xfrm>
          <a:prstGeom prst="rect">
            <a:avLst/>
          </a:prstGeom>
          <a:noFill/>
        </p:spPr>
        <p:txBody>
          <a:bodyPr wrap="none" rtlCol="0">
            <a:spAutoFit/>
          </a:bodyPr>
          <a:lstStyle/>
          <a:p>
            <a:r>
              <a:rPr lang="en-US" sz="2400" b="1" dirty="0" smtClean="0">
                <a:solidFill>
                  <a:srgbClr val="FF0000"/>
                </a:solidFill>
                <a:latin typeface="+mj-lt"/>
              </a:rPr>
              <a:t>More detailed sample </a:t>
            </a:r>
          </a:p>
          <a:p>
            <a:r>
              <a:rPr lang="en-US" sz="2400" b="1" dirty="0" smtClean="0">
                <a:solidFill>
                  <a:srgbClr val="FF0000"/>
                </a:solidFill>
                <a:latin typeface="+mj-lt"/>
              </a:rPr>
              <a:t>datasets in training disc</a:t>
            </a:r>
            <a:endParaRPr lang="en-US" sz="2400" b="1" dirty="0">
              <a:solidFill>
                <a:srgbClr val="FF0000"/>
              </a:solidFill>
              <a:latin typeface="+mj-lt"/>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Feature: Merge constants into an existing ABAQUS input deck</a:t>
            </a:r>
            <a:endParaRPr lang="en-US" dirty="0"/>
          </a:p>
        </p:txBody>
      </p:sp>
      <p:pic>
        <p:nvPicPr>
          <p:cNvPr id="26627" name="Picture 3"/>
          <p:cNvPicPr>
            <a:picLocks noChangeAspect="1" noChangeArrowheads="1"/>
          </p:cNvPicPr>
          <p:nvPr/>
        </p:nvPicPr>
        <p:blipFill>
          <a:blip r:embed="rId2" cstate="print"/>
          <a:srcRect/>
          <a:stretch>
            <a:fillRect/>
          </a:stretch>
        </p:blipFill>
        <p:spPr bwMode="auto">
          <a:xfrm>
            <a:off x="847725" y="1171575"/>
            <a:ext cx="7409959" cy="4800600"/>
          </a:xfrm>
          <a:prstGeom prst="rect">
            <a:avLst/>
          </a:prstGeom>
          <a:noFill/>
          <a:ln w="9525">
            <a:noFill/>
            <a:miter lim="800000"/>
            <a:headEnd/>
            <a:tailEnd/>
          </a:ln>
        </p:spPr>
      </p:pic>
      <p:sp>
        <p:nvSpPr>
          <p:cNvPr id="5" name="TextBox 4"/>
          <p:cNvSpPr txBox="1"/>
          <p:nvPr/>
        </p:nvSpPr>
        <p:spPr>
          <a:xfrm>
            <a:off x="2543607" y="2515036"/>
            <a:ext cx="3187091" cy="400110"/>
          </a:xfrm>
          <a:prstGeom prst="rect">
            <a:avLst/>
          </a:prstGeom>
          <a:noFill/>
        </p:spPr>
        <p:txBody>
          <a:bodyPr wrap="none" rtlCol="0">
            <a:spAutoFit/>
          </a:bodyPr>
          <a:lstStyle/>
          <a:p>
            <a:r>
              <a:rPr lang="en-US" sz="2000" b="1" dirty="0" smtClean="0">
                <a:solidFill>
                  <a:srgbClr val="FF0000"/>
                </a:solidFill>
                <a:latin typeface="+mj-lt"/>
              </a:rPr>
              <a:t>Example ABAQUS input</a:t>
            </a:r>
          </a:p>
        </p:txBody>
      </p:sp>
      <p:sp>
        <p:nvSpPr>
          <p:cNvPr id="6" name="TextBox 5"/>
          <p:cNvSpPr txBox="1"/>
          <p:nvPr/>
        </p:nvSpPr>
        <p:spPr>
          <a:xfrm>
            <a:off x="2076882" y="4791511"/>
            <a:ext cx="4612160" cy="707886"/>
          </a:xfrm>
          <a:prstGeom prst="rect">
            <a:avLst/>
          </a:prstGeom>
          <a:noFill/>
        </p:spPr>
        <p:txBody>
          <a:bodyPr wrap="none" rtlCol="0">
            <a:spAutoFit/>
          </a:bodyPr>
          <a:lstStyle/>
          <a:p>
            <a:r>
              <a:rPr lang="en-US" sz="2000" b="1" dirty="0" smtClean="0">
                <a:solidFill>
                  <a:srgbClr val="FF0000"/>
                </a:solidFill>
                <a:latin typeface="+mj-lt"/>
              </a:rPr>
              <a:t>Manual update of these constants </a:t>
            </a:r>
          </a:p>
          <a:p>
            <a:r>
              <a:rPr lang="en-US" sz="2000" b="1" dirty="0" smtClean="0">
                <a:solidFill>
                  <a:srgbClr val="FF0000"/>
                </a:solidFill>
                <a:latin typeface="+mj-lt"/>
              </a:rPr>
              <a:t>very tedious and error-prone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097280" y="914400"/>
            <a:ext cx="7262051" cy="5486400"/>
          </a:xfrm>
          <a:prstGeom prst="rect">
            <a:avLst/>
          </a:prstGeom>
          <a:noFill/>
          <a:ln w="9525">
            <a:noFill/>
            <a:miter lim="800000"/>
            <a:headEnd/>
            <a:tailEnd/>
          </a:ln>
        </p:spPr>
      </p:pic>
      <p:sp>
        <p:nvSpPr>
          <p:cNvPr id="10" name="Left Arrow 9"/>
          <p:cNvSpPr/>
          <p:nvPr/>
        </p:nvSpPr>
        <p:spPr>
          <a:xfrm rot="2419385">
            <a:off x="3371578" y="1641592"/>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2" name="Picture 4"/>
          <p:cNvPicPr>
            <a:picLocks noChangeAspect="1" noChangeArrowheads="1"/>
          </p:cNvPicPr>
          <p:nvPr/>
        </p:nvPicPr>
        <p:blipFill>
          <a:blip r:embed="rId3" cstate="print"/>
          <a:srcRect/>
          <a:stretch>
            <a:fillRect/>
          </a:stretch>
        </p:blipFill>
        <p:spPr bwMode="auto">
          <a:xfrm>
            <a:off x="1971675" y="1524000"/>
            <a:ext cx="5362575" cy="3990975"/>
          </a:xfrm>
          <a:prstGeom prst="rect">
            <a:avLst/>
          </a:prstGeom>
          <a:noFill/>
          <a:ln w="9525">
            <a:noFill/>
            <a:miter lim="800000"/>
            <a:headEnd/>
            <a:tailEnd/>
          </a:ln>
        </p:spPr>
      </p:pic>
      <p:sp>
        <p:nvSpPr>
          <p:cNvPr id="9" name="TextBox 8"/>
          <p:cNvSpPr txBox="1"/>
          <p:nvPr/>
        </p:nvSpPr>
        <p:spPr>
          <a:xfrm>
            <a:off x="3000807" y="3705661"/>
            <a:ext cx="3613490" cy="707886"/>
          </a:xfrm>
          <a:prstGeom prst="rect">
            <a:avLst/>
          </a:prstGeom>
          <a:noFill/>
        </p:spPr>
        <p:txBody>
          <a:bodyPr wrap="none" rtlCol="0">
            <a:spAutoFit/>
          </a:bodyPr>
          <a:lstStyle/>
          <a:p>
            <a:r>
              <a:rPr lang="en-US" sz="2000" b="1" dirty="0" smtClean="0">
                <a:solidFill>
                  <a:srgbClr val="FF0000"/>
                </a:solidFill>
                <a:latin typeface="+mj-lt"/>
              </a:rPr>
              <a:t>Select an existing ABAQUS</a:t>
            </a:r>
          </a:p>
          <a:p>
            <a:r>
              <a:rPr lang="en-US" sz="2000" b="1" dirty="0" smtClean="0">
                <a:solidFill>
                  <a:srgbClr val="FF0000"/>
                </a:solidFill>
                <a:latin typeface="+mj-lt"/>
              </a:rPr>
              <a:t>Input deck</a:t>
            </a:r>
          </a:p>
        </p:txBody>
      </p:sp>
      <p:pic>
        <p:nvPicPr>
          <p:cNvPr id="27654" name="Picture 6"/>
          <p:cNvPicPr>
            <a:picLocks noChangeAspect="1" noChangeArrowheads="1"/>
          </p:cNvPicPr>
          <p:nvPr/>
        </p:nvPicPr>
        <p:blipFill>
          <a:blip r:embed="rId4" cstate="print"/>
          <a:srcRect/>
          <a:stretch>
            <a:fillRect/>
          </a:stretch>
        </p:blipFill>
        <p:spPr bwMode="auto">
          <a:xfrm>
            <a:off x="1924050" y="1400175"/>
            <a:ext cx="6267450" cy="5067300"/>
          </a:xfrm>
          <a:prstGeom prst="rect">
            <a:avLst/>
          </a:prstGeom>
          <a:noFill/>
          <a:ln w="9525">
            <a:noFill/>
            <a:miter lim="800000"/>
            <a:headEnd/>
            <a:tailEnd/>
          </a:ln>
        </p:spPr>
      </p:pic>
      <p:sp>
        <p:nvSpPr>
          <p:cNvPr id="8" name="TextBox 7"/>
          <p:cNvSpPr txBox="1"/>
          <p:nvPr/>
        </p:nvSpPr>
        <p:spPr>
          <a:xfrm>
            <a:off x="2562657" y="2810311"/>
            <a:ext cx="3411511" cy="707886"/>
          </a:xfrm>
          <a:prstGeom prst="rect">
            <a:avLst/>
          </a:prstGeom>
          <a:noFill/>
        </p:spPr>
        <p:txBody>
          <a:bodyPr wrap="none" rtlCol="0">
            <a:spAutoFit/>
          </a:bodyPr>
          <a:lstStyle/>
          <a:p>
            <a:r>
              <a:rPr lang="en-US" sz="2000" b="1" dirty="0" smtClean="0">
                <a:solidFill>
                  <a:srgbClr val="FF0000"/>
                </a:solidFill>
                <a:latin typeface="+mj-lt"/>
              </a:rPr>
              <a:t>Select one dataset as the</a:t>
            </a:r>
          </a:p>
          <a:p>
            <a:r>
              <a:rPr lang="en-US" sz="2000" b="1" dirty="0" smtClean="0">
                <a:solidFill>
                  <a:srgbClr val="FF0000"/>
                </a:solidFill>
                <a:latin typeface="+mj-lt"/>
              </a:rPr>
              <a:t>source of fixed constants</a:t>
            </a:r>
          </a:p>
        </p:txBody>
      </p:sp>
      <p:sp>
        <p:nvSpPr>
          <p:cNvPr id="2" name="Title 1"/>
          <p:cNvSpPr>
            <a:spLocks noGrp="1"/>
          </p:cNvSpPr>
          <p:nvPr>
            <p:ph type="title"/>
          </p:nvPr>
        </p:nvSpPr>
        <p:spPr/>
        <p:txBody>
          <a:bodyPr/>
          <a:lstStyle/>
          <a:p>
            <a:pPr algn="l"/>
            <a:r>
              <a:rPr lang="en-US" dirty="0" smtClean="0"/>
              <a:t>Merge constants into an existing ABAQUS input </a:t>
            </a:r>
            <a:r>
              <a:rPr lang="en-US" dirty="0" smtClean="0"/>
              <a:t>deck </a:t>
            </a:r>
            <a:r>
              <a:rPr lang="en-US" sz="2000" i="1" dirty="0" smtClean="0"/>
              <a:t>(cont)</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73037"/>
            <a:ext cx="8229600" cy="750887"/>
          </a:xfrm>
        </p:spPr>
        <p:txBody>
          <a:bodyPr/>
          <a:lstStyle/>
          <a:p>
            <a:pPr algn="l"/>
            <a:r>
              <a:rPr lang="en-US" dirty="0" smtClean="0"/>
              <a:t>Merge constants into an existing ABAQUS input </a:t>
            </a:r>
            <a:r>
              <a:rPr lang="en-US" dirty="0" smtClean="0"/>
              <a:t>deck </a:t>
            </a:r>
            <a:r>
              <a:rPr lang="en-US" sz="2000" i="1" dirty="0" smtClean="0"/>
              <a:t>(cont)</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838200" y="1143000"/>
            <a:ext cx="7409958" cy="4800600"/>
          </a:xfrm>
          <a:prstGeom prst="rect">
            <a:avLst/>
          </a:prstGeom>
          <a:noFill/>
          <a:ln w="9525">
            <a:noFill/>
            <a:miter lim="800000"/>
            <a:headEnd/>
            <a:tailEnd/>
          </a:ln>
        </p:spPr>
      </p:pic>
      <p:sp>
        <p:nvSpPr>
          <p:cNvPr id="4" name="TextBox 3"/>
          <p:cNvSpPr txBox="1"/>
          <p:nvPr/>
        </p:nvSpPr>
        <p:spPr>
          <a:xfrm>
            <a:off x="2876982" y="4877236"/>
            <a:ext cx="3127779" cy="400110"/>
          </a:xfrm>
          <a:prstGeom prst="rect">
            <a:avLst/>
          </a:prstGeom>
          <a:noFill/>
        </p:spPr>
        <p:txBody>
          <a:bodyPr wrap="none" rtlCol="0">
            <a:spAutoFit/>
          </a:bodyPr>
          <a:lstStyle/>
          <a:p>
            <a:r>
              <a:rPr lang="en-US" sz="2000" b="1" dirty="0" smtClean="0">
                <a:solidFill>
                  <a:srgbClr val="FF0000"/>
                </a:solidFill>
                <a:latin typeface="+mj-lt"/>
              </a:rPr>
              <a:t>Constants from </a:t>
            </a:r>
            <a:r>
              <a:rPr lang="en-US" sz="2000" b="1" dirty="0" err="1" smtClean="0">
                <a:solidFill>
                  <a:srgbClr val="FF0000"/>
                </a:solidFill>
                <a:latin typeface="+mj-lt"/>
              </a:rPr>
              <a:t>DMGfit</a:t>
            </a:r>
            <a:endParaRPr lang="en-US" sz="2000" b="1" dirty="0" smtClean="0">
              <a:solidFill>
                <a:srgbClr val="FF0000"/>
              </a:solidFill>
              <a:latin typeface="+mj-lt"/>
            </a:endParaRPr>
          </a:p>
        </p:txBody>
      </p:sp>
      <p:sp>
        <p:nvSpPr>
          <p:cNvPr id="5" name="TextBox 4"/>
          <p:cNvSpPr txBox="1"/>
          <p:nvPr/>
        </p:nvSpPr>
        <p:spPr>
          <a:xfrm>
            <a:off x="3010332" y="3115111"/>
            <a:ext cx="2619628" cy="400110"/>
          </a:xfrm>
          <a:prstGeom prst="rect">
            <a:avLst/>
          </a:prstGeom>
          <a:noFill/>
        </p:spPr>
        <p:txBody>
          <a:bodyPr wrap="none" rtlCol="0">
            <a:spAutoFit/>
          </a:bodyPr>
          <a:lstStyle/>
          <a:p>
            <a:r>
              <a:rPr lang="en-US" sz="2000" b="1" dirty="0" smtClean="0">
                <a:solidFill>
                  <a:srgbClr val="FF0000"/>
                </a:solidFill>
                <a:latin typeface="+mj-lt"/>
              </a:rPr>
              <a:t>Previous constants</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Feature: Submit to ABAQUS (if available and configured on </a:t>
            </a:r>
            <a:r>
              <a:rPr lang="en-US" dirty="0" err="1" smtClean="0"/>
              <a:t>DMGfit</a:t>
            </a:r>
            <a:r>
              <a:rPr lang="en-US" dirty="0" smtClean="0"/>
              <a:t> machine) </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097280" y="914400"/>
            <a:ext cx="7274980" cy="5486400"/>
          </a:xfrm>
          <a:prstGeom prst="rect">
            <a:avLst/>
          </a:prstGeom>
          <a:noFill/>
          <a:ln w="9525">
            <a:noFill/>
            <a:miter lim="800000"/>
            <a:headEnd/>
            <a:tailEnd/>
          </a:ln>
        </p:spPr>
      </p:pic>
      <p:sp>
        <p:nvSpPr>
          <p:cNvPr id="8" name="Left Arrow 7"/>
          <p:cNvSpPr/>
          <p:nvPr/>
        </p:nvSpPr>
        <p:spPr>
          <a:xfrm rot="19944471">
            <a:off x="2992062" y="991542"/>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801585">
            <a:off x="3296862" y="1486841"/>
            <a:ext cx="568398" cy="387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95907" y="1991161"/>
            <a:ext cx="3982180" cy="1323439"/>
          </a:xfrm>
          <a:prstGeom prst="rect">
            <a:avLst/>
          </a:prstGeom>
          <a:noFill/>
        </p:spPr>
        <p:txBody>
          <a:bodyPr wrap="none" rtlCol="0">
            <a:spAutoFit/>
          </a:bodyPr>
          <a:lstStyle/>
          <a:p>
            <a:r>
              <a:rPr lang="en-US" sz="2000" b="1" dirty="0" smtClean="0">
                <a:solidFill>
                  <a:srgbClr val="FF0000"/>
                </a:solidFill>
                <a:latin typeface="+mj-lt"/>
              </a:rPr>
              <a:t>For 1-element job using the</a:t>
            </a:r>
          </a:p>
          <a:p>
            <a:r>
              <a:rPr lang="en-US" sz="2000" b="1" dirty="0" smtClean="0">
                <a:solidFill>
                  <a:srgbClr val="FF0000"/>
                </a:solidFill>
                <a:latin typeface="+mj-lt"/>
              </a:rPr>
              <a:t>input deck provided: extract </a:t>
            </a:r>
          </a:p>
          <a:p>
            <a:r>
              <a:rPr lang="en-US" sz="2000" b="1" dirty="0" smtClean="0">
                <a:solidFill>
                  <a:srgbClr val="FF0000"/>
                </a:solidFill>
                <a:latin typeface="+mj-lt"/>
              </a:rPr>
              <a:t>the stress-strain model from </a:t>
            </a:r>
          </a:p>
          <a:p>
            <a:r>
              <a:rPr lang="en-US" sz="2000" b="1" dirty="0" smtClean="0">
                <a:solidFill>
                  <a:srgbClr val="FF0000"/>
                </a:solidFill>
                <a:latin typeface="+mj-lt"/>
              </a:rPr>
              <a:t>ABAQUS output files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a:t>
            </a:r>
            <a:endParaRPr lang="en-US" dirty="0"/>
          </a:p>
        </p:txBody>
      </p:sp>
      <p:pic>
        <p:nvPicPr>
          <p:cNvPr id="4101" name="Picture 5"/>
          <p:cNvPicPr>
            <a:picLocks noChangeAspect="1" noChangeArrowheads="1"/>
          </p:cNvPicPr>
          <p:nvPr/>
        </p:nvPicPr>
        <p:blipFill>
          <a:blip r:embed="rId2" cstate="print"/>
          <a:srcRect/>
          <a:stretch>
            <a:fillRect/>
          </a:stretch>
        </p:blipFill>
        <p:spPr bwMode="auto">
          <a:xfrm>
            <a:off x="467711" y="3728545"/>
            <a:ext cx="3657600" cy="274320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4635063" y="3736428"/>
            <a:ext cx="3657600" cy="2743200"/>
          </a:xfrm>
          <a:prstGeom prst="rect">
            <a:avLst/>
          </a:prstGeom>
          <a:noFill/>
          <a:ln w="9525">
            <a:solidFill>
              <a:schemeClr val="tx1"/>
            </a:solid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4639339" y="877187"/>
            <a:ext cx="3657600" cy="274320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66725" y="866775"/>
            <a:ext cx="3657600" cy="2743200"/>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Typical sequence of steps</a:t>
            </a:r>
            <a:endParaRPr lang="en-US" dirty="0"/>
          </a:p>
        </p:txBody>
      </p:sp>
      <p:sp>
        <p:nvSpPr>
          <p:cNvPr id="15" name="Content Placeholder 14"/>
          <p:cNvSpPr>
            <a:spLocks noGrp="1"/>
          </p:cNvSpPr>
          <p:nvPr>
            <p:ph idx="1"/>
          </p:nvPr>
        </p:nvSpPr>
        <p:spPr>
          <a:xfrm>
            <a:off x="457200" y="1189037"/>
            <a:ext cx="8229600" cy="5184053"/>
          </a:xfrm>
        </p:spPr>
        <p:txBody>
          <a:bodyPr/>
          <a:lstStyle/>
          <a:p>
            <a:pPr marL="457200" lvl="0" indent="-457200">
              <a:buFont typeface="+mj-lt"/>
              <a:buAutoNum type="arabicPeriod"/>
            </a:pPr>
            <a:r>
              <a:rPr lang="en-US" sz="2400" b="1" dirty="0" smtClean="0">
                <a:solidFill>
                  <a:srgbClr val="800000"/>
                </a:solidFill>
                <a:latin typeface="+mj-lt"/>
              </a:rPr>
              <a:t>Load all experimental datasets. For each dataset, establish the experiment settings (initial temperature, strain rate, stress units, etc), loading parameters, and fixed constants.</a:t>
            </a:r>
          </a:p>
          <a:p>
            <a:pPr marL="457200" lvl="0" indent="-457200">
              <a:buFont typeface="+mj-lt"/>
              <a:buAutoNum type="arabicPeriod"/>
            </a:pPr>
            <a:r>
              <a:rPr lang="en-US" sz="2400" b="1" dirty="0" smtClean="0">
                <a:solidFill>
                  <a:srgbClr val="800000"/>
                </a:solidFill>
                <a:latin typeface="+mj-lt"/>
              </a:rPr>
              <a:t>First fit the dataset with the lowest temperature and lowest rate. If there are different tests, fit the compression datasets first, followed by tension datasets, then torsion datasets.</a:t>
            </a:r>
          </a:p>
          <a:p>
            <a:pPr marL="457200" indent="-457200">
              <a:buFont typeface="+mj-lt"/>
              <a:buAutoNum type="arabicPeriod"/>
            </a:pPr>
            <a:r>
              <a:rPr lang="en-US" sz="2400" b="1" dirty="0" smtClean="0">
                <a:solidFill>
                  <a:srgbClr val="800000"/>
                </a:solidFill>
                <a:latin typeface="+mj-lt"/>
              </a:rPr>
              <a:t>For the first dataset, adjust the constants as follows: yield C3; kinematic hardening C9 and recovery C7; isotropic hardening C15 and recovery C13.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Typical sequence of steps </a:t>
            </a:r>
            <a:r>
              <a:rPr lang="en-US" b="0" i="1" dirty="0" smtClean="0"/>
              <a:t>(cont)</a:t>
            </a:r>
            <a:endParaRPr lang="en-US" b="0" i="1" dirty="0"/>
          </a:p>
        </p:txBody>
      </p:sp>
      <p:sp>
        <p:nvSpPr>
          <p:cNvPr id="15" name="Content Placeholder 14"/>
          <p:cNvSpPr>
            <a:spLocks noGrp="1"/>
          </p:cNvSpPr>
          <p:nvPr>
            <p:ph idx="1"/>
          </p:nvPr>
        </p:nvSpPr>
        <p:spPr>
          <a:xfrm>
            <a:off x="457200" y="1189037"/>
            <a:ext cx="8229600" cy="5294889"/>
          </a:xfrm>
        </p:spPr>
        <p:txBody>
          <a:bodyPr/>
          <a:lstStyle/>
          <a:p>
            <a:pPr marL="457200" lvl="0" indent="-457200">
              <a:buFont typeface="+mj-lt"/>
              <a:buAutoNum type="arabicPeriod" startAt="4"/>
            </a:pPr>
            <a:r>
              <a:rPr lang="en-US" sz="2400" b="1" dirty="0" smtClean="0">
                <a:solidFill>
                  <a:srgbClr val="800000"/>
                </a:solidFill>
                <a:latin typeface="+mj-lt"/>
              </a:rPr>
              <a:t>Restore second dataset. If it has a different temperature than the first, adjust the constants as follows: {C3, C4} if yield is temperature dependent; then {C10, C8, C16, C14}. If the dataset has a different strain rate, adjust C1 and C5 if yield is strain rate dependent, then {C9, C7, C11} and {C15, C13, C17}. </a:t>
            </a:r>
          </a:p>
          <a:p>
            <a:pPr marL="457200" indent="-457200">
              <a:buFont typeface="+mj-lt"/>
              <a:buAutoNum type="arabicPeriod" startAt="4"/>
            </a:pPr>
            <a:r>
              <a:rPr lang="en-US" sz="2400" b="1" dirty="0" smtClean="0">
                <a:solidFill>
                  <a:srgbClr val="800000"/>
                </a:solidFill>
                <a:latin typeface="+mj-lt"/>
              </a:rPr>
              <a:t>Repeat step 4 for the rest of the datasets. If adjusting the temperature dependence constants (even Cs) does not produce good models for high temperature data, adjust C19 and C20. Adjust torsion, compression and tension differentiation constants, if adding stress state dependent experimental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Typical sequence of steps </a:t>
            </a:r>
            <a:r>
              <a:rPr lang="en-US" b="0" i="1" dirty="0" smtClean="0"/>
              <a:t>(cont)</a:t>
            </a:r>
            <a:endParaRPr lang="en-US" dirty="0"/>
          </a:p>
        </p:txBody>
      </p:sp>
      <p:sp>
        <p:nvSpPr>
          <p:cNvPr id="15" name="Content Placeholder 14"/>
          <p:cNvSpPr>
            <a:spLocks noGrp="1"/>
          </p:cNvSpPr>
          <p:nvPr>
            <p:ph idx="1"/>
          </p:nvPr>
        </p:nvSpPr>
        <p:spPr>
          <a:xfrm>
            <a:off x="457200" y="1189038"/>
            <a:ext cx="8229600" cy="5059362"/>
          </a:xfrm>
        </p:spPr>
        <p:txBody>
          <a:bodyPr/>
          <a:lstStyle/>
          <a:p>
            <a:pPr marL="457200" lvl="0" indent="-457200">
              <a:buFont typeface="+mj-lt"/>
              <a:buAutoNum type="arabicPeriod" startAt="6"/>
            </a:pPr>
            <a:r>
              <a:rPr lang="en-US" sz="2400" b="1" dirty="0" smtClean="0">
                <a:solidFill>
                  <a:srgbClr val="800000"/>
                </a:solidFill>
                <a:latin typeface="+mj-lt"/>
              </a:rPr>
              <a:t>Adjust damage constants. To track the evolution of the damage state variable, select </a:t>
            </a:r>
            <a:r>
              <a:rPr lang="en-US" sz="2400" b="1" i="1" dirty="0" smtClean="0">
                <a:solidFill>
                  <a:srgbClr val="800000"/>
                </a:solidFill>
                <a:latin typeface="+mj-lt"/>
              </a:rPr>
              <a:t>Display | Plot a state variable | Damage</a:t>
            </a:r>
            <a:r>
              <a:rPr lang="en-US" sz="2400" b="1" dirty="0" smtClean="0">
                <a:solidFill>
                  <a:srgbClr val="800000"/>
                </a:solidFill>
                <a:latin typeface="+mj-lt"/>
              </a:rPr>
              <a:t>. Readjust constants in other boxes as necessary.</a:t>
            </a:r>
          </a:p>
          <a:p>
            <a:pPr marL="457200" lvl="0" indent="-457200">
              <a:buFont typeface="+mj-lt"/>
              <a:buAutoNum type="arabicPeriod" startAt="7"/>
            </a:pPr>
            <a:r>
              <a:rPr lang="en-US" sz="2400" b="1" dirty="0" smtClean="0">
                <a:solidFill>
                  <a:srgbClr val="800000"/>
                </a:solidFill>
                <a:latin typeface="+mj-lt"/>
              </a:rPr>
              <a:t>Record results</a:t>
            </a:r>
          </a:p>
          <a:p>
            <a:pPr marL="857250" lvl="1" indent="-457200">
              <a:buNone/>
            </a:pPr>
            <a:r>
              <a:rPr lang="en-US" sz="1800" b="1" dirty="0" smtClean="0">
                <a:solidFill>
                  <a:srgbClr val="800000"/>
                </a:solidFill>
                <a:latin typeface="+mj-lt"/>
              </a:rPr>
              <a:t>- Merge constants into an ABAQUS input deck</a:t>
            </a:r>
          </a:p>
          <a:p>
            <a:pPr marL="857250" lvl="1" indent="-457200">
              <a:buNone/>
            </a:pPr>
            <a:r>
              <a:rPr lang="en-US" sz="1800" b="1" dirty="0" smtClean="0">
                <a:solidFill>
                  <a:srgbClr val="800000"/>
                </a:solidFill>
                <a:latin typeface="+mj-lt"/>
              </a:rPr>
              <a:t>- Write curves to PamStamp2G format</a:t>
            </a:r>
          </a:p>
          <a:p>
            <a:pPr marL="857250" lvl="1" indent="-457200">
              <a:buNone/>
            </a:pPr>
            <a:r>
              <a:rPr lang="en-US" sz="1800" b="1" dirty="0" smtClean="0">
                <a:solidFill>
                  <a:srgbClr val="800000"/>
                </a:solidFill>
                <a:latin typeface="+mj-lt"/>
              </a:rPr>
              <a:t>- Create comma separated values (CSV), for MS Excel</a:t>
            </a:r>
          </a:p>
          <a:p>
            <a:pPr marL="857250" lvl="1" indent="-457200">
              <a:buNone/>
            </a:pPr>
            <a:r>
              <a:rPr lang="en-US" sz="1800" b="1" dirty="0" smtClean="0">
                <a:solidFill>
                  <a:srgbClr val="800000"/>
                </a:solidFill>
                <a:latin typeface="+mj-lt"/>
              </a:rPr>
              <a:t>- Create a restart file</a:t>
            </a:r>
          </a:p>
        </p:txBody>
      </p:sp>
      <p:pic>
        <p:nvPicPr>
          <p:cNvPr id="4" name="Picture 2"/>
          <p:cNvPicPr>
            <a:picLocks noChangeAspect="1" noChangeArrowheads="1"/>
          </p:cNvPicPr>
          <p:nvPr/>
        </p:nvPicPr>
        <p:blipFill>
          <a:blip r:embed="rId2" cstate="print"/>
          <a:srcRect/>
          <a:stretch>
            <a:fillRect/>
          </a:stretch>
        </p:blipFill>
        <p:spPr bwMode="auto">
          <a:xfrm>
            <a:off x="5334680" y="4431706"/>
            <a:ext cx="2724333" cy="1690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DMGfit</a:t>
            </a:r>
            <a:r>
              <a:rPr lang="en-US" dirty="0" smtClean="0"/>
              <a:t> </a:t>
            </a:r>
            <a:r>
              <a:rPr lang="en-US" dirty="0" smtClean="0"/>
              <a:t>demo </a:t>
            </a:r>
            <a:r>
              <a:rPr lang="en-US" dirty="0" smtClean="0"/>
              <a:t>example - AZ31 </a:t>
            </a:r>
            <a:endParaRPr lang="en-US" dirty="0"/>
          </a:p>
        </p:txBody>
      </p:sp>
      <p:sp>
        <p:nvSpPr>
          <p:cNvPr id="15" name="Content Placeholder 14"/>
          <p:cNvSpPr>
            <a:spLocks noGrp="1"/>
          </p:cNvSpPr>
          <p:nvPr>
            <p:ph idx="1"/>
          </p:nvPr>
        </p:nvSpPr>
        <p:spPr>
          <a:xfrm>
            <a:off x="457200" y="1189038"/>
            <a:ext cx="7980217" cy="5336453"/>
          </a:xfrm>
        </p:spPr>
        <p:txBody>
          <a:bodyPr/>
          <a:lstStyle/>
          <a:p>
            <a:pPr marL="457200" indent="-457200">
              <a:buNone/>
            </a:pPr>
            <a:r>
              <a:rPr lang="en-US" sz="2400" b="1" dirty="0" smtClean="0">
                <a:solidFill>
                  <a:srgbClr val="800000"/>
                </a:solidFill>
                <a:latin typeface="+mj-lt"/>
              </a:rPr>
              <a:t>Datasets</a:t>
            </a:r>
          </a:p>
          <a:p>
            <a:pPr marL="457200" indent="-457200"/>
            <a:r>
              <a:rPr lang="en-US" sz="2400" b="1" dirty="0" smtClean="0">
                <a:solidFill>
                  <a:srgbClr val="800000"/>
                </a:solidFill>
                <a:latin typeface="+mj-lt"/>
              </a:rPr>
              <a:t>MSU1: Matt Tucker, 298K, 0.001/s, Tension</a:t>
            </a:r>
          </a:p>
          <a:p>
            <a:pPr marL="457200" indent="-457200"/>
            <a:r>
              <a:rPr lang="en-US" sz="2400" b="1" dirty="0" smtClean="0">
                <a:solidFill>
                  <a:srgbClr val="800000"/>
                </a:solidFill>
                <a:latin typeface="+mj-lt"/>
              </a:rPr>
              <a:t>MSU2: Matt Tucker, 473K, 0.001/s, Tension</a:t>
            </a:r>
          </a:p>
          <a:p>
            <a:pPr marL="457200" indent="-457200"/>
            <a:r>
              <a:rPr lang="en-US" sz="2400" b="1" dirty="0" smtClean="0">
                <a:solidFill>
                  <a:srgbClr val="800000"/>
                </a:solidFill>
                <a:latin typeface="+mj-lt"/>
              </a:rPr>
              <a:t>MSU3: Matt Tucker, 298K, 4300/s, Tension</a:t>
            </a:r>
          </a:p>
          <a:p>
            <a:pPr marL="457200" indent="-457200"/>
            <a:r>
              <a:rPr lang="en-US" sz="2400" b="1" dirty="0" smtClean="0">
                <a:solidFill>
                  <a:srgbClr val="800000"/>
                </a:solidFill>
                <a:latin typeface="+mj-lt"/>
              </a:rPr>
              <a:t>UVA1: Sean Agnew, 373K, 0.05/s, Tension</a:t>
            </a:r>
          </a:p>
          <a:p>
            <a:pPr marL="457200" indent="-457200"/>
            <a:r>
              <a:rPr lang="en-US" sz="2400" b="1" dirty="0" smtClean="0">
                <a:solidFill>
                  <a:srgbClr val="800000"/>
                </a:solidFill>
                <a:latin typeface="+mj-lt"/>
              </a:rPr>
              <a:t>UVA2: Sean Agnew, 623K, 0.005/s, Tension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1896</Words>
  <Application>Microsoft Office PowerPoint</Application>
  <PresentationFormat>On-screen Show (4:3)</PresentationFormat>
  <Paragraphs>302</Paragraphs>
  <Slides>54</Slides>
  <Notes>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1_Default Design</vt:lpstr>
      <vt:lpstr>DMGfit Overview</vt:lpstr>
      <vt:lpstr>Slide 2</vt:lpstr>
      <vt:lpstr>Slide 3</vt:lpstr>
      <vt:lpstr>DMGfit GUI and calibration strategy</vt:lpstr>
      <vt:lpstr>Dataset – a text file containing name= value</vt:lpstr>
      <vt:lpstr>Typical sequence of steps</vt:lpstr>
      <vt:lpstr>Typical sequence of steps (cont)</vt:lpstr>
      <vt:lpstr>Typical sequence of steps (cont)</vt:lpstr>
      <vt:lpstr>DMGfit demo example - AZ31 </vt:lpstr>
      <vt:lpstr>Step 1</vt:lpstr>
      <vt:lpstr>Load datasets</vt:lpstr>
      <vt:lpstr>Edit plot settings</vt:lpstr>
      <vt:lpstr>Step 2</vt:lpstr>
      <vt:lpstr>Start with MSU1 (lowest temp, lowest rate dataset)</vt:lpstr>
      <vt:lpstr>The first dataset</vt:lpstr>
      <vt:lpstr>Step 3</vt:lpstr>
      <vt:lpstr>Adjust yield: C3=120, “Apply changes”</vt:lpstr>
      <vt:lpstr>Add kinematic hardening and recovery: C9=10000, C7=1, uncheck; “Apply”; “Optimize”</vt:lpstr>
      <vt:lpstr>After “Optimize parameters” C9 and C7</vt:lpstr>
      <vt:lpstr>Add isotropic hardening and recovery: C15=2000, C13=1, uncheck; “Apply”; “Optimize”</vt:lpstr>
      <vt:lpstr>After “Optimize” {C9, C7} and {C15, C13}</vt:lpstr>
      <vt:lpstr>Step 4 - Restore second dataset. </vt:lpstr>
      <vt:lpstr>Select MSU2 (excl)</vt:lpstr>
      <vt:lpstr>“Restore” MSU2 (higher temp. than MSU1)</vt:lpstr>
      <vt:lpstr>MSU1 already fitted; MSU2 just restored</vt:lpstr>
      <vt:lpstr>Add temperature dependence to yield: Estimate C3 &amp; C4 from MSU1 &amp; MSU2</vt:lpstr>
      <vt:lpstr>C3, C4 automatically estimated</vt:lpstr>
      <vt:lpstr>After “Apply” C3, C4</vt:lpstr>
      <vt:lpstr>Add temp. dependence to kinematic hardening &amp; recovery: C10=100, C8=400, uncheck; “Apply”; “Optimize”</vt:lpstr>
      <vt:lpstr>After “Optimize”</vt:lpstr>
      <vt:lpstr>Add temp. dependence to isotropic hardening &amp; recovery: C16=100, C14=400, uncheck; “Apply”; “Optimize”</vt:lpstr>
      <vt:lpstr>After “Optimize”</vt:lpstr>
      <vt:lpstr>Step 5</vt:lpstr>
      <vt:lpstr>Restore MSU3 (excl), for higher rate</vt:lpstr>
      <vt:lpstr>Add rate dependence to yield: C1=5, C2=300, uncheck; “Apply”; “Optimize”</vt:lpstr>
      <vt:lpstr>After “Optimize”</vt:lpstr>
      <vt:lpstr>Add rate dependence to kinematic hardening &amp; recovery: C11=0.001, C12=300; check C1, C2; “Apply”; “Optimize”</vt:lpstr>
      <vt:lpstr>After “Optimize”</vt:lpstr>
      <vt:lpstr>Restore UVA2; uncheck C1, C2; Apply; “Optimize”</vt:lpstr>
      <vt:lpstr>After “Optimize”</vt:lpstr>
      <vt:lpstr>Restore UVA1, set Period=3.5; “Apply”; “Optimize”</vt:lpstr>
      <vt:lpstr>After “Optimize”</vt:lpstr>
      <vt:lpstr>Example with  compression, tension, and torsion data; damage: AL7075-T651</vt:lpstr>
      <vt:lpstr>Step 7</vt:lpstr>
      <vt:lpstr>Some DMGfit features</vt:lpstr>
      <vt:lpstr>Feature: Interactive “Parameter Study”</vt:lpstr>
      <vt:lpstr>Feature: Navigate attempted fits</vt:lpstr>
      <vt:lpstr>Feature: Invoke ImageAnalyzer to calculate microstructure constants</vt:lpstr>
      <vt:lpstr>Feature: Invoke ImageAnalyzer to calculate microstructure constants (cont)</vt:lpstr>
      <vt:lpstr>Feature: Merge constants into an existing ABAQUS input deck</vt:lpstr>
      <vt:lpstr>Merge constants into an existing ABAQUS input deck (cont)</vt:lpstr>
      <vt:lpstr>Merge constants into an existing ABAQUS input deck (cont)</vt:lpstr>
      <vt:lpstr>Feature: Submit to ABAQUS (if available and configured on DMGfit machine) </vt:lpstr>
      <vt:lpstr>-End of Presentation-</vt:lpstr>
    </vt:vector>
  </TitlesOfParts>
  <Company>HPC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C3=120</dc:title>
  <dc:creator>LENOVO USER</dc:creator>
  <cp:lastModifiedBy>LENOVO USER</cp:lastModifiedBy>
  <cp:revision>80</cp:revision>
  <dcterms:created xsi:type="dcterms:W3CDTF">2010-01-14T14:59:33Z</dcterms:created>
  <dcterms:modified xsi:type="dcterms:W3CDTF">2010-01-19T16:09:10Z</dcterms:modified>
</cp:coreProperties>
</file>